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>
  <p:sldMasterIdLst>
    <p:sldMasterId id="2147484225" r:id="rId1"/>
    <p:sldMasterId id="2147484226" r:id="rId2"/>
  </p:sldMasterIdLst>
  <p:notesMasterIdLst>
    <p:notesMasterId r:id="rId20"/>
  </p:notesMasterIdLst>
  <p:sldIdLst>
    <p:sldId id="284" r:id="rId3"/>
    <p:sldId id="285" r:id="rId4"/>
    <p:sldId id="316" r:id="rId5"/>
    <p:sldId id="288" r:id="rId6"/>
    <p:sldId id="320" r:id="rId7"/>
    <p:sldId id="338" r:id="rId8"/>
    <p:sldId id="339" r:id="rId9"/>
    <p:sldId id="340" r:id="rId10"/>
    <p:sldId id="309" r:id="rId11"/>
    <p:sldId id="341" r:id="rId12"/>
    <p:sldId id="342" r:id="rId13"/>
    <p:sldId id="335" r:id="rId14"/>
    <p:sldId id="327" r:id="rId15"/>
    <p:sldId id="313" r:id="rId16"/>
    <p:sldId id="337" r:id="rId17"/>
    <p:sldId id="332" r:id="rId18"/>
    <p:sldId id="308" r:id="rId19"/>
  </p:sldIdLst>
  <p:sldSz cx="9144000" cy="6858000" type="screen4x3"/>
  <p:notesSz cx="6858000" cy="9144000"/>
  <p:embeddedFontLst>
    <p:embeddedFont>
      <p:font typeface="HY견고딕" panose="02030600000101010101" pitchFamily="18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나눔고딕" panose="020B0600000101010101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0D0D"/>
    <a:srgbClr val="4B3C3F"/>
    <a:srgbClr val="121E50"/>
    <a:srgbClr val="FEFCE5"/>
    <a:srgbClr val="996633"/>
    <a:srgbClr val="FF6E57"/>
    <a:srgbClr val="FFCC00"/>
    <a:srgbClr val="3B589E"/>
    <a:srgbClr val="CCFF33"/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41" autoAdjust="0"/>
    <p:restoredTop sz="95503" autoAdjust="0"/>
  </p:normalViewPr>
  <p:slideViewPr>
    <p:cSldViewPr snapToObjects="1">
      <p:cViewPr varScale="1">
        <p:scale>
          <a:sx n="71" d="100"/>
          <a:sy n="71" d="100"/>
        </p:scale>
        <p:origin x="64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9E6525-D99D-4BA8-9F36-A92663FA6317}" type="datetimeFigureOut">
              <a:rPr lang="ko-KR" altLang="en-US" smtClean="0"/>
              <a:t>2017-01-08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B4CB2-88D5-430A-85D1-2A71E22CC2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88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4CB2-88D5-430A-85D1-2A71E22CC2E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149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4CB2-88D5-430A-85D1-2A71E22CC2E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107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4CB2-88D5-430A-85D1-2A71E22CC2E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394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4CB2-88D5-430A-85D1-2A71E22CC2E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424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4CB2-88D5-430A-85D1-2A71E22CC2E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914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4CB2-88D5-430A-85D1-2A71E22CC2E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42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4CB2-88D5-430A-85D1-2A71E22CC2E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213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4CB2-88D5-430A-85D1-2A71E22CC2ED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438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02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0" cap="none" dirty="0" smtClean="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33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24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2017-01-08</a:t>
            </a:fld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350" b="0" cap="none" dirty="0" smtClean="0">
                <a:latin typeface="맑은 고딕" charset="0"/>
                <a:ea typeface="맑은 고딕" charset="0"/>
              </a:rPr>
              <a:t>‹#›</a:t>
            </a:fld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0" cap="none" dirty="0" smtClean="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33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57175" indent="-257175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400" b="0" cap="none" dirty="0" smtClean="0">
              <a:latin typeface="맑은 고딕" charset="0"/>
              <a:ea typeface="맑은 고딕" charset="0"/>
            </a:endParaRPr>
          </a:p>
          <a:p>
            <a:pPr marL="671195" indent="-213995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100" b="0" cap="none" dirty="0" smtClean="0">
                <a:latin typeface="맑은 고딕" charset="0"/>
                <a:ea typeface="맑은 고딕" charset="0"/>
              </a:rPr>
              <a:t>둘째 수준</a:t>
            </a:r>
            <a:endParaRPr lang="ko-KR" altLang="en-US" sz="2100" b="0" cap="none" dirty="0" smtClean="0">
              <a:latin typeface="맑은 고딕" charset="0"/>
              <a:ea typeface="맑은 고딕" charset="0"/>
            </a:endParaRPr>
          </a:p>
          <a:p>
            <a:pPr marL="1085850" indent="-17145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셋째 수준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1543050" indent="-17145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넷째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  <a:p>
            <a:pPr marL="2000250" indent="-17145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다섯째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2017-01-08</a:t>
            </a:fld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350" b="0" cap="none" dirty="0" smtClean="0">
                <a:latin typeface="맑은 고딕" charset="0"/>
                <a:ea typeface="맑은 고딕" charset="0"/>
              </a:rPr>
              <a:t>‹#›</a:t>
            </a:fld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721995" y="4406900"/>
            <a:ext cx="7773035" cy="13620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 cap="all" dirty="0" smtClean="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3000" b="1" cap="all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721995" y="2907030"/>
            <a:ext cx="77730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15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5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2017-01-08</a:t>
            </a:fld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350" b="0" cap="none" dirty="0" smtClean="0">
                <a:latin typeface="맑은 고딕" charset="0"/>
                <a:ea typeface="맑은 고딕" charset="0"/>
              </a:rPr>
              <a:t>‹#›</a:t>
            </a:fld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0" cap="none" dirty="0" smtClean="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33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57175" indent="-257175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210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100" b="0" cap="none" dirty="0" smtClean="0">
              <a:latin typeface="맑은 고딕" charset="0"/>
              <a:ea typeface="맑은 고딕" charset="0"/>
            </a:endParaRPr>
          </a:p>
          <a:p>
            <a:pPr marL="671195" indent="-213995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둘째 수준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1085850" indent="-17145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셋째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  <a:p>
            <a:pPr marL="1543050" indent="-171450" algn="l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sz="1350" b="0" cap="none" dirty="0" smtClean="0">
                <a:latin typeface="맑은 고딕" charset="0"/>
                <a:ea typeface="맑은 고딕" charset="0"/>
              </a:rPr>
              <a:t>넷째 수준</a:t>
            </a:r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  <a:p>
            <a:pPr marL="2000250" indent="-171450" algn="l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sz="1350" b="0" cap="none" dirty="0" smtClean="0">
                <a:latin typeface="맑은 고딕" charset="0"/>
                <a:ea typeface="맑은 고딕" charset="0"/>
              </a:rPr>
              <a:t>다섯째 수준</a:t>
            </a:r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57175" indent="-257175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210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100" b="0" cap="none" dirty="0" smtClean="0">
              <a:latin typeface="맑은 고딕" charset="0"/>
              <a:ea typeface="맑은 고딕" charset="0"/>
            </a:endParaRPr>
          </a:p>
          <a:p>
            <a:pPr marL="671195" indent="-213995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둘째 수준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1085850" indent="-17145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셋째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  <a:p>
            <a:pPr marL="1543050" indent="-171450" algn="l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sz="1350" b="0" cap="none" dirty="0" smtClean="0">
                <a:latin typeface="맑은 고딕" charset="0"/>
                <a:ea typeface="맑은 고딕" charset="0"/>
              </a:rPr>
              <a:t>넷째 수준</a:t>
            </a:r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  <a:p>
            <a:pPr marL="2000250" indent="-171450" algn="l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sz="1350" b="0" cap="none" dirty="0" smtClean="0">
                <a:latin typeface="맑은 고딕" charset="0"/>
                <a:ea typeface="맑은 고딕" charset="0"/>
              </a:rPr>
              <a:t>다섯째 수준</a:t>
            </a:r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2017-01-08</a:t>
            </a:fld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350" b="0" cap="none" dirty="0" smtClean="0">
                <a:latin typeface="맑은 고딕" charset="0"/>
                <a:ea typeface="맑은 고딕" charset="0"/>
              </a:rPr>
              <a:t>‹#›</a:t>
            </a:fld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0" cap="none" dirty="0" smtClean="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33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6565" y="1535430"/>
            <a:ext cx="4040505" cy="63944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 lnSpcReduction="20000"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800" b="1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56565" y="2174875"/>
            <a:ext cx="4040505" cy="39516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57175" indent="-257175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671195" indent="-213995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둘째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  <a:p>
            <a:pPr marL="1085850" indent="-171450" algn="l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sz="1350" b="0" cap="none" dirty="0" smtClean="0">
                <a:latin typeface="맑은 고딕" charset="0"/>
                <a:ea typeface="맑은 고딕" charset="0"/>
              </a:rPr>
              <a:t>셋째 수준</a:t>
            </a:r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  <a:p>
            <a:pPr marL="1543050" indent="-171450" algn="l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sz="1200" b="0" cap="none" dirty="0" smtClean="0">
                <a:latin typeface="맑은 고딕" charset="0"/>
                <a:ea typeface="맑은 고딕" charset="0"/>
              </a:rPr>
              <a:t>넷째 수준</a:t>
            </a:r>
            <a:endParaRPr lang="ko-KR" altLang="en-US" sz="1200" b="0" cap="none" dirty="0" smtClean="0">
              <a:latin typeface="맑은 고딕" charset="0"/>
              <a:ea typeface="맑은 고딕" charset="0"/>
            </a:endParaRPr>
          </a:p>
          <a:p>
            <a:pPr marL="2000250" indent="-171450" algn="l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sz="1200" b="0" cap="none" dirty="0" smtClean="0">
                <a:latin typeface="맑은 고딕" charset="0"/>
                <a:ea typeface="맑은 고딕" charset="0"/>
              </a:rPr>
              <a:t>다섯째 수준</a:t>
            </a:r>
            <a:endParaRPr lang="ko-KR" altLang="en-US" sz="12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1775" cy="63944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 lnSpcReduction="20000"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800" b="1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4645025" y="2174875"/>
            <a:ext cx="4041775" cy="39516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57175" indent="-257175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671195" indent="-213995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둘째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  <a:p>
            <a:pPr marL="1085850" indent="-171450" algn="l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sz="1350" b="0" cap="none" dirty="0" smtClean="0">
                <a:latin typeface="맑은 고딕" charset="0"/>
                <a:ea typeface="맑은 고딕" charset="0"/>
              </a:rPr>
              <a:t>셋째 수준</a:t>
            </a:r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  <a:p>
            <a:pPr marL="1543050" indent="-171450" algn="l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sz="1200" b="0" cap="none" dirty="0" smtClean="0">
                <a:latin typeface="맑은 고딕" charset="0"/>
                <a:ea typeface="맑은 고딕" charset="0"/>
              </a:rPr>
              <a:t>넷째 수준</a:t>
            </a:r>
            <a:endParaRPr lang="ko-KR" altLang="en-US" sz="1200" b="0" cap="none" dirty="0" smtClean="0">
              <a:latin typeface="맑은 고딕" charset="0"/>
              <a:ea typeface="맑은 고딕" charset="0"/>
            </a:endParaRPr>
          </a:p>
          <a:p>
            <a:pPr marL="2000250" indent="-171450" algn="l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sz="1200" b="0" cap="none" dirty="0" smtClean="0">
                <a:latin typeface="맑은 고딕" charset="0"/>
                <a:ea typeface="맑은 고딕" charset="0"/>
              </a:rPr>
              <a:t>다섯째 수준</a:t>
            </a:r>
            <a:endParaRPr lang="ko-KR" altLang="en-US" sz="12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2017-01-08</a:t>
            </a:fld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350" b="0" cap="none" dirty="0" smtClean="0">
                <a:latin typeface="맑은 고딕" charset="0"/>
                <a:ea typeface="맑은 고딕" charset="0"/>
              </a:rPr>
              <a:t>‹#›</a:t>
            </a:fld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0" cap="none" dirty="0" smtClean="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33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2017-01-08</a:t>
            </a:fld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350" b="0" cap="none" dirty="0" smtClean="0">
                <a:latin typeface="맑은 고딕" charset="0"/>
                <a:ea typeface="맑은 고딕" charset="0"/>
              </a:rPr>
              <a:t>‹#›</a:t>
            </a:fld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2017-01-08</a:t>
            </a:fld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350" b="0" cap="none" dirty="0" smtClean="0">
                <a:latin typeface="맑은 고딕" charset="0"/>
                <a:ea typeface="맑은 고딕" charset="0"/>
              </a:rPr>
              <a:t>‹#›</a:t>
            </a:fld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7995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cap="none" dirty="0" smtClean="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1500" b="1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3575050" y="273050"/>
            <a:ext cx="5111115" cy="58540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57175" indent="-257175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400" b="0" cap="none" dirty="0" smtClean="0">
              <a:latin typeface="맑은 고딕" charset="0"/>
              <a:ea typeface="맑은 고딕" charset="0"/>
            </a:endParaRPr>
          </a:p>
          <a:p>
            <a:pPr marL="671195" indent="-213995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100" b="0" cap="none" dirty="0" smtClean="0">
                <a:latin typeface="맑은 고딕" charset="0"/>
                <a:ea typeface="맑은 고딕" charset="0"/>
              </a:rPr>
              <a:t>둘째 수준</a:t>
            </a:r>
            <a:endParaRPr lang="ko-KR" altLang="en-US" sz="2100" b="0" cap="none" dirty="0" smtClean="0">
              <a:latin typeface="맑은 고딕" charset="0"/>
              <a:ea typeface="맑은 고딕" charset="0"/>
            </a:endParaRPr>
          </a:p>
          <a:p>
            <a:pPr marL="1085850" indent="-17145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셋째 수준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1543050" indent="-17145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넷째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  <a:p>
            <a:pPr marL="2000250" indent="-17145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다섯째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7995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</a:pPr>
            <a:r>
              <a:rPr lang="en-US" altLang="ko-KR" sz="105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05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2017-01-08</a:t>
            </a:fld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350" b="0" cap="none" dirty="0" smtClean="0">
                <a:latin typeface="맑은 고딕" charset="0"/>
                <a:ea typeface="맑은 고딕" charset="0"/>
              </a:rPr>
              <a:t>‹#›</a:t>
            </a:fld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cap="none" dirty="0" smtClean="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1500" b="1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45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</a:pPr>
            <a:r>
              <a:rPr lang="en-US" altLang="ko-KR" sz="105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05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2017-01-08</a:t>
            </a:fld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350" b="0" cap="none" dirty="0" smtClean="0">
                <a:latin typeface="맑은 고딕" charset="0"/>
                <a:ea typeface="맑은 고딕" charset="0"/>
              </a:rPr>
              <a:t>‹#›</a:t>
            </a:fld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0" cap="none" dirty="0" smtClean="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33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57175" indent="-257175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400" b="0" cap="none" dirty="0" smtClean="0">
              <a:latin typeface="맑은 고딕" charset="0"/>
              <a:ea typeface="맑은 고딕" charset="0"/>
            </a:endParaRPr>
          </a:p>
          <a:p>
            <a:pPr marL="671195" indent="-213995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100" b="0" cap="none" dirty="0" smtClean="0">
                <a:latin typeface="맑은 고딕" charset="0"/>
                <a:ea typeface="맑은 고딕" charset="0"/>
              </a:rPr>
              <a:t>둘째 수준</a:t>
            </a:r>
            <a:endParaRPr lang="ko-KR" altLang="en-US" sz="2100" b="0" cap="none" dirty="0" smtClean="0">
              <a:latin typeface="맑은 고딕" charset="0"/>
              <a:ea typeface="맑은 고딕" charset="0"/>
            </a:endParaRPr>
          </a:p>
          <a:p>
            <a:pPr marL="1085850" indent="-17145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셋째 수준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1543050" indent="-17145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넷째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  <a:p>
            <a:pPr marL="2000250" indent="-17145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다섯째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2017-01-08</a:t>
            </a:fld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350" b="0" cap="none" dirty="0" smtClean="0">
                <a:latin typeface="맑은 고딕" charset="0"/>
                <a:ea typeface="맑은 고딕" charset="0"/>
              </a:rPr>
              <a:t>‹#›</a:t>
            </a:fld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035" cy="585152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0" cap="none" dirty="0" smtClean="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33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0435" cy="585152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57175" indent="-257175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400" b="0" cap="none" dirty="0" smtClean="0">
              <a:latin typeface="맑은 고딕" charset="0"/>
              <a:ea typeface="맑은 고딕" charset="0"/>
            </a:endParaRPr>
          </a:p>
          <a:p>
            <a:pPr marL="671195" indent="-213995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100" b="0" cap="none" dirty="0" smtClean="0">
                <a:latin typeface="맑은 고딕" charset="0"/>
                <a:ea typeface="맑은 고딕" charset="0"/>
              </a:rPr>
              <a:t>둘째 수준</a:t>
            </a:r>
            <a:endParaRPr lang="ko-KR" altLang="en-US" sz="2100" b="0" cap="none" dirty="0" smtClean="0">
              <a:latin typeface="맑은 고딕" charset="0"/>
              <a:ea typeface="맑은 고딕" charset="0"/>
            </a:endParaRPr>
          </a:p>
          <a:p>
            <a:pPr marL="1085850" indent="-17145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셋째 수준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1543050" indent="-17145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넷째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  <a:p>
            <a:pPr marL="2000250" indent="-17145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다섯째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2017-01-08</a:t>
            </a:fld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350" b="0" cap="none" dirty="0" smtClean="0">
                <a:latin typeface="맑은 고딕" charset="0"/>
                <a:ea typeface="맑은 고딕" charset="0"/>
              </a:rPr>
              <a:t>‹#›</a:t>
            </a:fld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2017-01-08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2017-01-08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F03C6-1A05-41EC-BC19-02EE946D372F}" type="datetimeFigureOut">
              <a:rPr lang="ko-KR" altLang="en-US" smtClean="0"/>
              <a:pPr/>
              <a:t>2017-01-08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5"/>
          <p:cNvSpPr txBox="1">
            <a:spLocks/>
          </p:cNvSpPr>
          <p:nvPr/>
        </p:nvSpPr>
        <p:spPr>
          <a:xfrm>
            <a:off x="7092280" y="6490544"/>
            <a:ext cx="1928826" cy="250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algn="r">
              <a:defRPr/>
            </a:pPr>
            <a:fld id="{EC0BB0C5-6955-4F9B-BA60-58E2367A55EF}" type="slidenum">
              <a:rPr lang="ko-KR" altLang="en-US" sz="85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defRPr/>
              </a:pPr>
              <a:t>‹#›</a:t>
            </a:fld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0" cap="none" dirty="0" smtClean="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33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57175" indent="-257175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400" b="0" cap="none" dirty="0" smtClean="0">
              <a:latin typeface="맑은 고딕" charset="0"/>
              <a:ea typeface="맑은 고딕" charset="0"/>
            </a:endParaRPr>
          </a:p>
          <a:p>
            <a:pPr marL="671195" indent="-213995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100" b="0" cap="none" dirty="0" smtClean="0">
                <a:latin typeface="맑은 고딕" charset="0"/>
                <a:ea typeface="맑은 고딕" charset="0"/>
              </a:rPr>
              <a:t>둘째 수준</a:t>
            </a:r>
            <a:endParaRPr lang="ko-KR" altLang="en-US" sz="2100" b="0" cap="none" dirty="0" smtClean="0">
              <a:latin typeface="맑은 고딕" charset="0"/>
              <a:ea typeface="맑은 고딕" charset="0"/>
            </a:endParaRPr>
          </a:p>
          <a:p>
            <a:pPr marL="1085850" indent="-17145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셋째 수준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1543050" indent="-17145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넷째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  <a:p>
            <a:pPr marL="2000250" indent="-17145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다섯째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2017-01-08</a:t>
            </a:fld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>
            <a:off x="7091680" y="6490335"/>
            <a:ext cx="1929765" cy="2508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600" b="0" cap="none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600" b="0" cap="none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14" r:id="rId1"/>
    <p:sldLayoutId id="2147484215" r:id="rId2"/>
    <p:sldLayoutId id="2147484216" r:id="rId3"/>
    <p:sldLayoutId id="2147484217" r:id="rId4"/>
    <p:sldLayoutId id="2147484218" r:id="rId5"/>
    <p:sldLayoutId id="2147484219" r:id="rId6"/>
    <p:sldLayoutId id="2147484220" r:id="rId7"/>
    <p:sldLayoutId id="2147484221" r:id="rId8"/>
    <p:sldLayoutId id="2147484222" r:id="rId9"/>
    <p:sldLayoutId id="2147484223" r:id="rId10"/>
    <p:sldLayoutId id="2147484224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맑은 고딕"/>
          <a:ea typeface="맑은 고딕"/>
        </a:defRPr>
      </a:lvl1pPr>
    </p:titleStyle>
    <p:bodyStyle>
      <a:lvl1pPr marL="342900" indent="-342900" algn="l" defTabSz="914400" latinLnBrk="1">
        <a:spcBef>
          <a:spcPct val="20000"/>
        </a:spcBef>
        <a:buFont typeface="맑은 고딕"/>
        <a:buChar char="•"/>
        <a:defRPr lang="ko-KR" sz="2800" baseline="0" smtClean="0">
          <a:solidFill>
            <a:srgbClr val="000000"/>
          </a:solidFill>
          <a:latin typeface="맑은 고딕"/>
          <a:ea typeface="맑은 고딕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맑은 고딕"/>
          <a:ea typeface="맑은 고딕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A%B0%A4%EB%9F%AD%EC%8B%9C%20S4" TargetMode="External"/><Relationship Id="rId2" Type="http://schemas.openxmlformats.org/officeDocument/2006/relationships/hyperlink" Target="http://tomcat.apache.org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B3C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2" name="그룹 416"/>
          <p:cNvGrpSpPr/>
          <p:nvPr/>
        </p:nvGrpSpPr>
        <p:grpSpPr>
          <a:xfrm>
            <a:off x="-852805" y="-3937000"/>
            <a:ext cx="10274300" cy="15490190"/>
            <a:chOff x="-852805" y="-3937000"/>
            <a:chExt cx="10274300" cy="15490190"/>
          </a:xfrm>
        </p:grpSpPr>
        <p:grpSp>
          <p:nvGrpSpPr>
            <p:cNvPr id="33" name="그룹 417"/>
            <p:cNvGrpSpPr/>
            <p:nvPr/>
          </p:nvGrpSpPr>
          <p:grpSpPr>
            <a:xfrm rot="2773994">
              <a:off x="792480" y="-1245235"/>
              <a:ext cx="11321415" cy="5937250"/>
              <a:chOff x="792480" y="-1245235"/>
              <a:chExt cx="11321415" cy="5937250"/>
            </a:xfrm>
          </p:grpSpPr>
          <p:cxnSp>
            <p:nvCxnSpPr>
              <p:cNvPr id="97" name="직선 연결선 96"/>
              <p:cNvCxnSpPr/>
              <p:nvPr/>
            </p:nvCxnSpPr>
            <p:spPr>
              <a:xfrm>
                <a:off x="-1869440" y="1443990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/>
              <p:cNvCxnSpPr/>
              <p:nvPr/>
            </p:nvCxnSpPr>
            <p:spPr>
              <a:xfrm>
                <a:off x="-1677035" y="146431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/>
              <p:cNvCxnSpPr/>
              <p:nvPr/>
            </p:nvCxnSpPr>
            <p:spPr>
              <a:xfrm>
                <a:off x="-1482725" y="1483995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>
                <a:off x="-997585" y="153543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/>
              <p:cNvCxnSpPr/>
              <p:nvPr/>
            </p:nvCxnSpPr>
            <p:spPr>
              <a:xfrm>
                <a:off x="-610870" y="157543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/>
              <p:cNvCxnSpPr/>
              <p:nvPr/>
            </p:nvCxnSpPr>
            <p:spPr>
              <a:xfrm>
                <a:off x="-320675" y="160655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/>
              <p:cNvCxnSpPr/>
              <p:nvPr/>
            </p:nvCxnSpPr>
            <p:spPr>
              <a:xfrm>
                <a:off x="-31115" y="1637030"/>
                <a:ext cx="1132205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/>
              <p:cNvCxnSpPr/>
              <p:nvPr/>
            </p:nvCxnSpPr>
            <p:spPr>
              <a:xfrm>
                <a:off x="163830" y="165862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/>
              <p:cNvCxnSpPr/>
              <p:nvPr/>
            </p:nvCxnSpPr>
            <p:spPr>
              <a:xfrm>
                <a:off x="260985" y="166751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/>
              <p:cNvCxnSpPr/>
              <p:nvPr/>
            </p:nvCxnSpPr>
            <p:spPr>
              <a:xfrm>
                <a:off x="551180" y="1697355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/>
              <p:cNvCxnSpPr/>
              <p:nvPr/>
            </p:nvCxnSpPr>
            <p:spPr>
              <a:xfrm>
                <a:off x="745490" y="1717040"/>
                <a:ext cx="11318875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/>
              <p:cNvCxnSpPr/>
              <p:nvPr/>
            </p:nvCxnSpPr>
            <p:spPr>
              <a:xfrm>
                <a:off x="936625" y="1736725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08"/>
              <p:cNvCxnSpPr/>
              <p:nvPr/>
            </p:nvCxnSpPr>
            <p:spPr>
              <a:xfrm>
                <a:off x="1228725" y="1769110"/>
                <a:ext cx="11321415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/>
              <p:cNvCxnSpPr/>
              <p:nvPr/>
            </p:nvCxnSpPr>
            <p:spPr>
              <a:xfrm>
                <a:off x="1325245" y="177990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/>
              <p:cNvCxnSpPr/>
              <p:nvPr/>
            </p:nvCxnSpPr>
            <p:spPr>
              <a:xfrm>
                <a:off x="1422400" y="1789430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/>
              <p:cNvCxnSpPr/>
              <p:nvPr/>
            </p:nvCxnSpPr>
            <p:spPr>
              <a:xfrm>
                <a:off x="1517650" y="179895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/>
              <p:cNvCxnSpPr/>
              <p:nvPr/>
            </p:nvCxnSpPr>
            <p:spPr>
              <a:xfrm>
                <a:off x="1614805" y="1811020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/>
              <p:cNvCxnSpPr/>
              <p:nvPr/>
            </p:nvCxnSpPr>
            <p:spPr>
              <a:xfrm>
                <a:off x="1711960" y="1819910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/>
              <p:cNvCxnSpPr/>
              <p:nvPr/>
            </p:nvCxnSpPr>
            <p:spPr>
              <a:xfrm>
                <a:off x="1809750" y="1830070"/>
                <a:ext cx="11320145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/>
              <p:cNvCxnSpPr/>
              <p:nvPr/>
            </p:nvCxnSpPr>
            <p:spPr>
              <a:xfrm>
                <a:off x="1905635" y="1840230"/>
                <a:ext cx="11321415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/>
              <p:cNvCxnSpPr/>
              <p:nvPr/>
            </p:nvCxnSpPr>
            <p:spPr>
              <a:xfrm>
                <a:off x="2002790" y="1851025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/>
              <p:cNvCxnSpPr/>
              <p:nvPr/>
            </p:nvCxnSpPr>
            <p:spPr>
              <a:xfrm>
                <a:off x="2099310" y="1859915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/>
              <p:cNvCxnSpPr/>
              <p:nvPr/>
            </p:nvCxnSpPr>
            <p:spPr>
              <a:xfrm>
                <a:off x="2195830" y="1870075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/>
              <p:cNvCxnSpPr/>
              <p:nvPr/>
            </p:nvCxnSpPr>
            <p:spPr>
              <a:xfrm>
                <a:off x="2292985" y="1880235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직선 연결선 120"/>
              <p:cNvCxnSpPr/>
              <p:nvPr/>
            </p:nvCxnSpPr>
            <p:spPr>
              <a:xfrm>
                <a:off x="2389505" y="1889760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/>
              <p:cNvCxnSpPr/>
              <p:nvPr/>
            </p:nvCxnSpPr>
            <p:spPr>
              <a:xfrm>
                <a:off x="2486660" y="1901825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/>
              <p:cNvCxnSpPr/>
              <p:nvPr/>
            </p:nvCxnSpPr>
            <p:spPr>
              <a:xfrm>
                <a:off x="2583180" y="1910715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 123"/>
              <p:cNvCxnSpPr/>
              <p:nvPr/>
            </p:nvCxnSpPr>
            <p:spPr>
              <a:xfrm>
                <a:off x="2679065" y="1922145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/>
              <p:cNvCxnSpPr/>
              <p:nvPr/>
            </p:nvCxnSpPr>
            <p:spPr>
              <a:xfrm>
                <a:off x="-2160270" y="1412240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/>
              <p:cNvCxnSpPr/>
              <p:nvPr/>
            </p:nvCxnSpPr>
            <p:spPr>
              <a:xfrm>
                <a:off x="-2063750" y="1423670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/>
              <p:cNvCxnSpPr/>
              <p:nvPr/>
            </p:nvCxnSpPr>
            <p:spPr>
              <a:xfrm>
                <a:off x="-1965960" y="143446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직선 연결선 127"/>
              <p:cNvCxnSpPr/>
              <p:nvPr/>
            </p:nvCxnSpPr>
            <p:spPr>
              <a:xfrm>
                <a:off x="-1771650" y="145415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직선 연결선 128"/>
              <p:cNvCxnSpPr/>
              <p:nvPr/>
            </p:nvCxnSpPr>
            <p:spPr>
              <a:xfrm>
                <a:off x="-1384935" y="149542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직선 연결선 129"/>
              <p:cNvCxnSpPr/>
              <p:nvPr/>
            </p:nvCxnSpPr>
            <p:spPr>
              <a:xfrm>
                <a:off x="-1189355" y="1515745"/>
                <a:ext cx="1131824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/>
              <p:cNvCxnSpPr/>
              <p:nvPr/>
            </p:nvCxnSpPr>
            <p:spPr>
              <a:xfrm>
                <a:off x="-901065" y="1545590"/>
                <a:ext cx="11320145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/>
              <p:cNvCxnSpPr/>
              <p:nvPr/>
            </p:nvCxnSpPr>
            <p:spPr>
              <a:xfrm>
                <a:off x="-706755" y="1565910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 132"/>
              <p:cNvCxnSpPr/>
              <p:nvPr/>
            </p:nvCxnSpPr>
            <p:spPr>
              <a:xfrm>
                <a:off x="-803275" y="1556385"/>
                <a:ext cx="1131951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 133"/>
              <p:cNvCxnSpPr/>
              <p:nvPr/>
            </p:nvCxnSpPr>
            <p:spPr>
              <a:xfrm>
                <a:off x="-417830" y="1595755"/>
                <a:ext cx="1132205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/>
              <p:cNvCxnSpPr/>
              <p:nvPr/>
            </p:nvCxnSpPr>
            <p:spPr>
              <a:xfrm>
                <a:off x="-224155" y="1616710"/>
                <a:ext cx="11321415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직선 연결선 135"/>
              <p:cNvCxnSpPr/>
              <p:nvPr/>
            </p:nvCxnSpPr>
            <p:spPr>
              <a:xfrm>
                <a:off x="357505" y="1676400"/>
                <a:ext cx="11320145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연결선 136"/>
              <p:cNvCxnSpPr/>
              <p:nvPr/>
            </p:nvCxnSpPr>
            <p:spPr>
              <a:xfrm>
                <a:off x="841375" y="172847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/>
              <p:cNvCxnSpPr/>
              <p:nvPr/>
            </p:nvCxnSpPr>
            <p:spPr>
              <a:xfrm>
                <a:off x="1033780" y="174942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 138"/>
              <p:cNvCxnSpPr/>
              <p:nvPr/>
            </p:nvCxnSpPr>
            <p:spPr>
              <a:xfrm>
                <a:off x="1130300" y="1757680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39"/>
              <p:cNvCxnSpPr/>
              <p:nvPr/>
            </p:nvCxnSpPr>
            <p:spPr>
              <a:xfrm>
                <a:off x="-1579880" y="147447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연결선 140"/>
              <p:cNvCxnSpPr/>
              <p:nvPr/>
            </p:nvCxnSpPr>
            <p:spPr>
              <a:xfrm>
                <a:off x="-1289050" y="1504315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직선 연결선 141"/>
              <p:cNvCxnSpPr/>
              <p:nvPr/>
            </p:nvCxnSpPr>
            <p:spPr>
              <a:xfrm>
                <a:off x="-1095375" y="1524000"/>
                <a:ext cx="11320145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직선 연결선 142"/>
              <p:cNvCxnSpPr/>
              <p:nvPr/>
            </p:nvCxnSpPr>
            <p:spPr>
              <a:xfrm>
                <a:off x="-513080" y="1586865"/>
                <a:ext cx="1132205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연결선 143"/>
              <p:cNvCxnSpPr/>
              <p:nvPr/>
            </p:nvCxnSpPr>
            <p:spPr>
              <a:xfrm>
                <a:off x="-127635" y="1627505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 144"/>
              <p:cNvCxnSpPr/>
              <p:nvPr/>
            </p:nvCxnSpPr>
            <p:spPr>
              <a:xfrm>
                <a:off x="66675" y="164655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연결선 145"/>
              <p:cNvCxnSpPr/>
              <p:nvPr/>
            </p:nvCxnSpPr>
            <p:spPr>
              <a:xfrm>
                <a:off x="454660" y="1686560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/>
              <p:cNvCxnSpPr/>
              <p:nvPr/>
            </p:nvCxnSpPr>
            <p:spPr>
              <a:xfrm>
                <a:off x="647700" y="1708785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연결선 147"/>
              <p:cNvCxnSpPr/>
              <p:nvPr/>
            </p:nvCxnSpPr>
            <p:spPr>
              <a:xfrm>
                <a:off x="2776220" y="1931035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직선 연결선 148"/>
              <p:cNvCxnSpPr/>
              <p:nvPr/>
            </p:nvCxnSpPr>
            <p:spPr>
              <a:xfrm>
                <a:off x="2875915" y="1943735"/>
                <a:ext cx="1131887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/>
              <p:cNvCxnSpPr/>
              <p:nvPr/>
            </p:nvCxnSpPr>
            <p:spPr>
              <a:xfrm>
                <a:off x="2971165" y="1951990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직선 연결선 150"/>
              <p:cNvCxnSpPr/>
              <p:nvPr/>
            </p:nvCxnSpPr>
            <p:spPr>
              <a:xfrm>
                <a:off x="3067685" y="1962150"/>
                <a:ext cx="1131824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직선 연결선 151"/>
              <p:cNvCxnSpPr/>
              <p:nvPr/>
            </p:nvCxnSpPr>
            <p:spPr>
              <a:xfrm>
                <a:off x="3162935" y="1972945"/>
                <a:ext cx="11321415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/>
              <p:cNvCxnSpPr/>
              <p:nvPr/>
            </p:nvCxnSpPr>
            <p:spPr>
              <a:xfrm>
                <a:off x="3260725" y="198310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연결선 153"/>
              <p:cNvCxnSpPr/>
              <p:nvPr/>
            </p:nvCxnSpPr>
            <p:spPr>
              <a:xfrm>
                <a:off x="3357245" y="1992630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 154"/>
              <p:cNvCxnSpPr/>
              <p:nvPr/>
            </p:nvCxnSpPr>
            <p:spPr>
              <a:xfrm>
                <a:off x="3453130" y="2002155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/>
              <p:cNvCxnSpPr/>
              <p:nvPr/>
            </p:nvCxnSpPr>
            <p:spPr>
              <a:xfrm>
                <a:off x="3552825" y="2012950"/>
                <a:ext cx="11321415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 156"/>
              <p:cNvCxnSpPr/>
              <p:nvPr/>
            </p:nvCxnSpPr>
            <p:spPr>
              <a:xfrm>
                <a:off x="3648075" y="2023110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/>
              <p:cNvCxnSpPr/>
              <p:nvPr/>
            </p:nvCxnSpPr>
            <p:spPr>
              <a:xfrm>
                <a:off x="3743960" y="2033270"/>
                <a:ext cx="11320145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그룹 418"/>
            <p:cNvGrpSpPr/>
            <p:nvPr/>
          </p:nvGrpSpPr>
          <p:grpSpPr>
            <a:xfrm rot="2773994">
              <a:off x="-3545205" y="2923540"/>
              <a:ext cx="11321415" cy="5937250"/>
              <a:chOff x="-3545205" y="2923540"/>
              <a:chExt cx="11321415" cy="5937250"/>
            </a:xfrm>
          </p:grpSpPr>
          <p:cxnSp>
            <p:nvCxnSpPr>
              <p:cNvPr id="35" name="직선 연결선 34"/>
              <p:cNvCxnSpPr/>
              <p:nvPr/>
            </p:nvCxnSpPr>
            <p:spPr>
              <a:xfrm>
                <a:off x="-6207125" y="5612765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>
              <a:xfrm>
                <a:off x="-6014720" y="563308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-5820410" y="5652770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-5335270" y="570420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-4948555" y="574421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/>
              <p:cNvCxnSpPr/>
              <p:nvPr/>
            </p:nvCxnSpPr>
            <p:spPr>
              <a:xfrm>
                <a:off x="-4658360" y="577532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/>
              <p:nvPr/>
            </p:nvCxnSpPr>
            <p:spPr>
              <a:xfrm>
                <a:off x="-4368800" y="5805805"/>
                <a:ext cx="1132205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>
              <a:xfrm>
                <a:off x="-4173855" y="582739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>
              <a:xfrm>
                <a:off x="-4076700" y="583628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>
              <a:xfrm>
                <a:off x="-3786505" y="5866130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>
                <a:off x="-3592195" y="5885815"/>
                <a:ext cx="11318875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>
                <a:off x="-3401060" y="5905500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>
              <a:xfrm>
                <a:off x="-3108960" y="5937885"/>
                <a:ext cx="11321415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>
              <a:xfrm>
                <a:off x="-3012440" y="594868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>
              <a:xfrm>
                <a:off x="-2915285" y="5958205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>
              <a:xfrm>
                <a:off x="-2820035" y="596773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>
              <a:xfrm>
                <a:off x="-2722880" y="5979795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-2625725" y="5988685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>
              <a:xfrm>
                <a:off x="-2527935" y="5998845"/>
                <a:ext cx="11320145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>
              <a:xfrm>
                <a:off x="-2432050" y="6009005"/>
                <a:ext cx="11321415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/>
              <p:cNvCxnSpPr/>
              <p:nvPr/>
            </p:nvCxnSpPr>
            <p:spPr>
              <a:xfrm>
                <a:off x="-2334895" y="6019800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/>
              <p:cNvCxnSpPr/>
              <p:nvPr/>
            </p:nvCxnSpPr>
            <p:spPr>
              <a:xfrm>
                <a:off x="-2238375" y="6028690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/>
              <p:cNvCxnSpPr/>
              <p:nvPr/>
            </p:nvCxnSpPr>
            <p:spPr>
              <a:xfrm>
                <a:off x="-2141855" y="6038850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>
              <a:xfrm>
                <a:off x="-2044700" y="6049010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/>
              <p:cNvCxnSpPr/>
              <p:nvPr/>
            </p:nvCxnSpPr>
            <p:spPr>
              <a:xfrm>
                <a:off x="-1948180" y="6058535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/>
              <p:nvPr/>
            </p:nvCxnSpPr>
            <p:spPr>
              <a:xfrm>
                <a:off x="-1851025" y="6070600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/>
              <p:cNvCxnSpPr/>
              <p:nvPr/>
            </p:nvCxnSpPr>
            <p:spPr>
              <a:xfrm>
                <a:off x="-1754505" y="6079490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/>
              <p:cNvCxnSpPr/>
              <p:nvPr/>
            </p:nvCxnSpPr>
            <p:spPr>
              <a:xfrm>
                <a:off x="-1658620" y="6090920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/>
              <p:cNvCxnSpPr/>
              <p:nvPr/>
            </p:nvCxnSpPr>
            <p:spPr>
              <a:xfrm>
                <a:off x="-6497955" y="5581015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/>
              <p:cNvCxnSpPr/>
              <p:nvPr/>
            </p:nvCxnSpPr>
            <p:spPr>
              <a:xfrm>
                <a:off x="-6401435" y="5592445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/>
              <p:nvPr/>
            </p:nvCxnSpPr>
            <p:spPr>
              <a:xfrm>
                <a:off x="-6303645" y="560324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/>
              <p:nvPr/>
            </p:nvCxnSpPr>
            <p:spPr>
              <a:xfrm>
                <a:off x="-6109335" y="562292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/>
              <p:nvPr/>
            </p:nvCxnSpPr>
            <p:spPr>
              <a:xfrm>
                <a:off x="-5722620" y="566420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/>
              <p:cNvCxnSpPr/>
              <p:nvPr/>
            </p:nvCxnSpPr>
            <p:spPr>
              <a:xfrm>
                <a:off x="-5527040" y="5684520"/>
                <a:ext cx="1131824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>
                <a:off x="-5238750" y="5714365"/>
                <a:ext cx="11320145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>
                <a:off x="-5044440" y="5734685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/>
              <p:cNvCxnSpPr/>
              <p:nvPr/>
            </p:nvCxnSpPr>
            <p:spPr>
              <a:xfrm>
                <a:off x="-5140960" y="5725160"/>
                <a:ext cx="1131951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/>
              <p:cNvCxnSpPr/>
              <p:nvPr/>
            </p:nvCxnSpPr>
            <p:spPr>
              <a:xfrm>
                <a:off x="-4755515" y="5764530"/>
                <a:ext cx="1132205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/>
              <p:cNvCxnSpPr/>
              <p:nvPr/>
            </p:nvCxnSpPr>
            <p:spPr>
              <a:xfrm>
                <a:off x="-4561840" y="5785485"/>
                <a:ext cx="11321415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/>
              <p:cNvCxnSpPr/>
              <p:nvPr/>
            </p:nvCxnSpPr>
            <p:spPr>
              <a:xfrm>
                <a:off x="-3980180" y="5845175"/>
                <a:ext cx="11320145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/>
              <p:cNvCxnSpPr/>
              <p:nvPr/>
            </p:nvCxnSpPr>
            <p:spPr>
              <a:xfrm>
                <a:off x="-3496310" y="589724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/>
              <p:cNvCxnSpPr/>
              <p:nvPr/>
            </p:nvCxnSpPr>
            <p:spPr>
              <a:xfrm>
                <a:off x="-3303905" y="591820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/>
              <p:cNvCxnSpPr/>
              <p:nvPr/>
            </p:nvCxnSpPr>
            <p:spPr>
              <a:xfrm>
                <a:off x="-3207385" y="5926455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/>
              <p:cNvCxnSpPr/>
              <p:nvPr/>
            </p:nvCxnSpPr>
            <p:spPr>
              <a:xfrm>
                <a:off x="-5917565" y="564324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/>
              <p:cNvCxnSpPr/>
              <p:nvPr/>
            </p:nvCxnSpPr>
            <p:spPr>
              <a:xfrm>
                <a:off x="-5626735" y="5673090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/>
              <p:cNvCxnSpPr/>
              <p:nvPr/>
            </p:nvCxnSpPr>
            <p:spPr>
              <a:xfrm>
                <a:off x="-5433060" y="5692775"/>
                <a:ext cx="11320145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/>
              <p:cNvCxnSpPr/>
              <p:nvPr/>
            </p:nvCxnSpPr>
            <p:spPr>
              <a:xfrm>
                <a:off x="-4850765" y="5755640"/>
                <a:ext cx="1132205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/>
              <p:cNvCxnSpPr/>
              <p:nvPr/>
            </p:nvCxnSpPr>
            <p:spPr>
              <a:xfrm>
                <a:off x="-4465320" y="5796280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/>
              <p:cNvCxnSpPr/>
              <p:nvPr/>
            </p:nvCxnSpPr>
            <p:spPr>
              <a:xfrm>
                <a:off x="-4271010" y="581533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/>
              <p:cNvCxnSpPr/>
              <p:nvPr/>
            </p:nvCxnSpPr>
            <p:spPr>
              <a:xfrm>
                <a:off x="-3883025" y="5855335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/>
              <p:cNvCxnSpPr/>
              <p:nvPr/>
            </p:nvCxnSpPr>
            <p:spPr>
              <a:xfrm>
                <a:off x="-3689985" y="5877560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/>
              <p:cNvCxnSpPr/>
              <p:nvPr/>
            </p:nvCxnSpPr>
            <p:spPr>
              <a:xfrm>
                <a:off x="-1561465" y="6099810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/>
              <p:cNvCxnSpPr/>
              <p:nvPr/>
            </p:nvCxnSpPr>
            <p:spPr>
              <a:xfrm>
                <a:off x="-1461770" y="6112510"/>
                <a:ext cx="1131887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/>
              <p:cNvCxnSpPr/>
              <p:nvPr/>
            </p:nvCxnSpPr>
            <p:spPr>
              <a:xfrm>
                <a:off x="-1366520" y="6120765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/>
              <p:cNvCxnSpPr/>
              <p:nvPr/>
            </p:nvCxnSpPr>
            <p:spPr>
              <a:xfrm>
                <a:off x="-1270000" y="6130925"/>
                <a:ext cx="1131824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/>
              <p:cNvCxnSpPr/>
              <p:nvPr/>
            </p:nvCxnSpPr>
            <p:spPr>
              <a:xfrm>
                <a:off x="-1174750" y="6141720"/>
                <a:ext cx="11321415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/>
              <p:cNvCxnSpPr/>
              <p:nvPr/>
            </p:nvCxnSpPr>
            <p:spPr>
              <a:xfrm>
                <a:off x="-1076960" y="615188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/>
              <p:cNvCxnSpPr/>
              <p:nvPr/>
            </p:nvCxnSpPr>
            <p:spPr>
              <a:xfrm>
                <a:off x="-980440" y="6161405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/>
              <p:cNvCxnSpPr/>
              <p:nvPr/>
            </p:nvCxnSpPr>
            <p:spPr>
              <a:xfrm>
                <a:off x="-884555" y="6170930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/>
              <p:cNvCxnSpPr/>
              <p:nvPr/>
            </p:nvCxnSpPr>
            <p:spPr>
              <a:xfrm>
                <a:off x="-784860" y="6181725"/>
                <a:ext cx="11321415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/>
              <p:cNvCxnSpPr/>
              <p:nvPr/>
            </p:nvCxnSpPr>
            <p:spPr>
              <a:xfrm>
                <a:off x="-689610" y="6191885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/>
              <p:cNvCxnSpPr/>
              <p:nvPr/>
            </p:nvCxnSpPr>
            <p:spPr>
              <a:xfrm>
                <a:off x="-593725" y="6202045"/>
                <a:ext cx="11320145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TextBox 15"/>
          <p:cNvSpPr txBox="1">
            <a:spLocks/>
          </p:cNvSpPr>
          <p:nvPr/>
        </p:nvSpPr>
        <p:spPr>
          <a:xfrm>
            <a:off x="2721610" y="3690620"/>
            <a:ext cx="3803015" cy="147732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ea typeface="맑은 고딕" charset="0"/>
              </a:rPr>
              <a:t>:: A+ ::</a:t>
            </a:r>
            <a:endParaRPr lang="ko-KR" altLang="en-US" sz="1800" b="0" cap="none" dirty="0" smtClean="0">
              <a:ea typeface="맑은 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ea typeface="맑은 고딕" charset="0"/>
              </a:rPr>
              <a:t>(지도교수 노영주)</a:t>
            </a:r>
            <a:endParaRPr lang="ko-KR" altLang="en-US" sz="1800" b="0" cap="none" dirty="0" smtClean="0">
              <a:ea typeface="맑은 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ea typeface="맑은 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ea typeface="맑은 고딕" charset="0"/>
              </a:rPr>
              <a:t>         2011150022 신명진 (팀장)</a:t>
            </a:r>
            <a:endParaRPr lang="ko-KR" altLang="en-US" sz="1800" b="0" cap="none" dirty="0" smtClean="0">
              <a:ea typeface="맑은 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ea typeface="맑은 고딕" charset="0"/>
              </a:rPr>
              <a:t>2011150008 </a:t>
            </a:r>
            <a:r>
              <a:rPr lang="en-US" altLang="ko-KR" sz="1800" b="0" cap="none" dirty="0" err="1" smtClean="0">
                <a:ea typeface="맑은 고딕" charset="0"/>
              </a:rPr>
              <a:t>김용균</a:t>
            </a:r>
            <a:endParaRPr lang="ko-KR" altLang="en-US" sz="1800" b="0" cap="none" dirty="0" smtClean="0">
              <a:ea typeface="맑은 고딕" charset="0"/>
            </a:endParaRPr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>
            <a:off x="762635" y="2222500"/>
            <a:ext cx="7633335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아두이노를</a:t>
            </a:r>
            <a:r>
              <a:rPr lang="ko-KR" altLang="en-US" sz="2400" b="1" dirty="0">
                <a:solidFill>
                  <a:schemeClr val="bg1"/>
                </a:solidFill>
              </a:rPr>
              <a:t> 이용한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스마트모기킬러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59" name="TextBox 158"/>
          <p:cNvSpPr txBox="1">
            <a:spLocks/>
          </p:cNvSpPr>
          <p:nvPr/>
        </p:nvSpPr>
        <p:spPr>
          <a:xfrm>
            <a:off x="1196340" y="2684780"/>
            <a:ext cx="6764655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Smart Mosquito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Killer using </a:t>
            </a:r>
            <a:r>
              <a:rPr lang="en-US" altLang="ko-KR" sz="1600" b="1" dirty="0">
                <a:solidFill>
                  <a:schemeClr val="bg1"/>
                </a:solidFill>
              </a:rPr>
              <a:t>Arduino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690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eaLnBrk="0"/>
            <a:r>
              <a:rPr lang="en-US" altLang="ko-KR" sz="2000" dirty="0" smtClean="0">
                <a:solidFill>
                  <a:srgbClr val="4B0D0D"/>
                </a:solidFill>
              </a:rPr>
              <a:t>5, 개발 환경 및 개발 방법</a:t>
            </a:r>
            <a:endParaRPr lang="ko-KR" altLang="en-US" sz="2000" dirty="0" smtClean="0">
              <a:solidFill>
                <a:srgbClr val="4B0D0D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000" y="1303900"/>
            <a:ext cx="3312716" cy="2864855"/>
            <a:chOff x="103965" y="958758"/>
            <a:chExt cx="2770189" cy="230819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5" y="958758"/>
              <a:ext cx="2770189" cy="1914508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21952" y="2897618"/>
              <a:ext cx="1656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 smtClean="0">
                  <a:solidFill>
                    <a:prstClr val="black"/>
                  </a:solidFill>
                </a:rPr>
                <a:t>아두이노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dirty="0" err="1" smtClean="0">
                  <a:solidFill>
                    <a:prstClr val="black"/>
                  </a:solidFill>
                </a:rPr>
                <a:t>우노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 </a:t>
              </a:r>
              <a:endParaRPr lang="ko-KR" altLang="en-US" dirty="0"/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89802"/>
              </p:ext>
            </p:extLst>
          </p:nvPr>
        </p:nvGraphicFramePr>
        <p:xfrm>
          <a:off x="3421510" y="969684"/>
          <a:ext cx="5504729" cy="36876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727"/>
                <a:gridCol w="4549002"/>
              </a:tblGrid>
              <a:tr h="235634">
                <a:tc>
                  <a:txBody>
                    <a:bodyPr/>
                    <a:lstStyle/>
                    <a:p>
                      <a:pPr marL="0" indent="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1" kern="1200" dirty="0" smtClean="0">
                        <a:solidFill>
                          <a:schemeClr val="lt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맑은 고딕" charset="0"/>
                        </a:rPr>
                        <a:t>아두이노</a:t>
                      </a:r>
                      <a:r>
                        <a:rPr lang="ko-KR" altLang="en-US" sz="1100" b="1" kern="1200" dirty="0" smtClean="0">
                          <a:solidFill>
                            <a:schemeClr val="lt1"/>
                          </a:solidFill>
                          <a:latin typeface="+mn-lt"/>
                          <a:ea typeface="맑은 고딕" charset="0"/>
                        </a:rPr>
                        <a:t> </a:t>
                      </a:r>
                      <a:r>
                        <a:rPr lang="ko-KR" altLang="en-US" sz="11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맑은 고딕" charset="0"/>
                        </a:rPr>
                        <a:t>우노</a:t>
                      </a:r>
                      <a:endParaRPr lang="ko-KR" altLang="en-US" sz="1100" b="1" kern="1200" dirty="0" smtClean="0">
                        <a:solidFill>
                          <a:schemeClr val="lt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350499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Processor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ATmega328P</a:t>
                      </a:r>
                    </a:p>
                  </a:txBody>
                  <a:tcPr marL="90170" marR="90170" marT="46990" marB="46990"/>
                </a:tc>
              </a:tr>
              <a:tr h="294593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Operating/</a:t>
                      </a:r>
                    </a:p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Input</a:t>
                      </a:r>
                      <a:r>
                        <a:rPr lang="en-US" altLang="ko-KR" sz="11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 Voltage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5V</a:t>
                      </a:r>
                      <a:r>
                        <a:rPr lang="en-US" altLang="ko-KR" sz="11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 / 7-12V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295750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CPU</a:t>
                      </a:r>
                      <a:r>
                        <a:rPr lang="en-US" altLang="ko-KR" sz="11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 Speed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16MHz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362844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Analog</a:t>
                      </a:r>
                      <a:r>
                        <a:rPr lang="en-US" altLang="ko-KR" sz="11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 In/out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6/0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362844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Digital</a:t>
                      </a:r>
                      <a:r>
                        <a:rPr lang="en-US" altLang="ko-KR" sz="11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 IO/PWM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14/6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277930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EEPROM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1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221142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SRAM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2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221142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Flash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32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221142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USB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Regular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221142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UART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1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</a:tbl>
          </a:graphicData>
        </a:graphic>
      </p:graphicFrame>
      <p:grpSp>
        <p:nvGrpSpPr>
          <p:cNvPr id="13" name="그룹 12"/>
          <p:cNvGrpSpPr/>
          <p:nvPr/>
        </p:nvGrpSpPr>
        <p:grpSpPr>
          <a:xfrm>
            <a:off x="1651753" y="4509120"/>
            <a:ext cx="1743359" cy="1592290"/>
            <a:chOff x="245769" y="4657383"/>
            <a:chExt cx="1743359" cy="15922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769" y="4657383"/>
              <a:ext cx="1743359" cy="131001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316271" y="5880341"/>
              <a:ext cx="1656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 smtClean="0">
                  <a:solidFill>
                    <a:prstClr val="black"/>
                  </a:solidFill>
                </a:rPr>
                <a:t>와이파이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 모듈</a:t>
              </a:r>
              <a:endParaRPr lang="ko-KR" altLang="en-US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23215" y="4509120"/>
            <a:ext cx="1656184" cy="1627895"/>
            <a:chOff x="2988575" y="4806444"/>
            <a:chExt cx="1656184" cy="162789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3369" y="4806444"/>
              <a:ext cx="1258640" cy="125864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988575" y="6065007"/>
              <a:ext cx="1656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/>
                  </a:solidFill>
                </a:rPr>
                <a:t>마이크 모듈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9070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690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eaLnBrk="0"/>
            <a:r>
              <a:rPr lang="en-US" altLang="ko-KR" sz="2000" dirty="0" smtClean="0">
                <a:solidFill>
                  <a:srgbClr val="4B0D0D"/>
                </a:solidFill>
              </a:rPr>
              <a:t>5, 개발 환경 및 개발 방법</a:t>
            </a:r>
            <a:endParaRPr lang="ko-KR" altLang="en-US" sz="2000" dirty="0" smtClean="0">
              <a:solidFill>
                <a:srgbClr val="4B0D0D"/>
              </a:solidFill>
            </a:endParaRPr>
          </a:p>
        </p:txBody>
      </p:sp>
      <p:sp>
        <p:nvSpPr>
          <p:cNvPr id="15" name="텍스트 상자 6"/>
          <p:cNvSpPr txBox="1">
            <a:spLocks/>
          </p:cNvSpPr>
          <p:nvPr/>
        </p:nvSpPr>
        <p:spPr>
          <a:xfrm>
            <a:off x="4344479" y="2404714"/>
            <a:ext cx="4459288" cy="89383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algn="ctr" defTabSz="508000"/>
            <a:r>
              <a:rPr lang="ko-KR" altLang="en-US" sz="2000" b="1" dirty="0" err="1" smtClean="0">
                <a:solidFill>
                  <a:prstClr val="black"/>
                </a:solidFill>
              </a:rPr>
              <a:t>안드로이드</a:t>
            </a:r>
            <a:r>
              <a:rPr lang="ko-KR" altLang="en-US" sz="2000" b="1" dirty="0" smtClean="0">
                <a:solidFill>
                  <a:prstClr val="black"/>
                </a:solidFill>
              </a:rPr>
              <a:t> 스튜디오</a:t>
            </a:r>
          </a:p>
          <a:p>
            <a:pPr algn="ctr" defTabSz="508000"/>
            <a:r>
              <a:rPr lang="ko-KR" altLang="en-US" sz="1600" dirty="0" smtClean="0">
                <a:solidFill>
                  <a:prstClr val="black"/>
                </a:solidFill>
              </a:rPr>
              <a:t>자동분사 시간을 설정하거나 모기인식 시간을 확인할 </a:t>
            </a:r>
            <a:r>
              <a:rPr lang="ko-KR" altLang="en-US" sz="1600" dirty="0" err="1" smtClean="0">
                <a:solidFill>
                  <a:prstClr val="black"/>
                </a:solidFill>
              </a:rPr>
              <a:t>스마트폰</a:t>
            </a:r>
            <a:r>
              <a:rPr lang="ko-KR" altLang="en-US" sz="1600" dirty="0" smtClean="0">
                <a:solidFill>
                  <a:prstClr val="black"/>
                </a:solidFill>
              </a:rPr>
              <a:t> 애플리케이션 제작 프로그램</a:t>
            </a:r>
            <a:endParaRPr lang="en-US" altLang="ko-KR" sz="1600" dirty="0" smtClean="0">
              <a:solidFill>
                <a:prstClr val="black"/>
              </a:solidFill>
            </a:endParaRPr>
          </a:p>
        </p:txBody>
      </p:sp>
      <p:sp>
        <p:nvSpPr>
          <p:cNvPr id="16" name="텍스트 상자 6"/>
          <p:cNvSpPr txBox="1">
            <a:spLocks/>
          </p:cNvSpPr>
          <p:nvPr/>
        </p:nvSpPr>
        <p:spPr>
          <a:xfrm>
            <a:off x="346388" y="5166182"/>
            <a:ext cx="3838524" cy="89383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algn="ctr" defTabSz="508000"/>
            <a:r>
              <a:rPr lang="ko-KR" altLang="en-US" sz="2000" b="1" dirty="0" smtClean="0">
                <a:solidFill>
                  <a:prstClr val="black"/>
                </a:solidFill>
              </a:rPr>
              <a:t>아파치 </a:t>
            </a:r>
            <a:r>
              <a:rPr lang="ko-KR" altLang="en-US" sz="2000" b="1" dirty="0" err="1" smtClean="0">
                <a:solidFill>
                  <a:prstClr val="black"/>
                </a:solidFill>
              </a:rPr>
              <a:t>톰캣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algn="ctr" defTabSz="508000"/>
            <a:r>
              <a:rPr lang="ko-KR" altLang="en-US" sz="1600" dirty="0" err="1" smtClean="0">
                <a:solidFill>
                  <a:prstClr val="black"/>
                </a:solidFill>
              </a:rPr>
              <a:t>아두이노와</a:t>
            </a:r>
            <a:r>
              <a:rPr lang="ko-KR" altLang="en-US" sz="1600" dirty="0" smtClean="0">
                <a:solidFill>
                  <a:prstClr val="black"/>
                </a:solidFill>
              </a:rPr>
              <a:t> </a:t>
            </a:r>
            <a:r>
              <a:rPr lang="ko-KR" altLang="en-US" sz="1600" dirty="0" err="1" smtClean="0">
                <a:solidFill>
                  <a:prstClr val="black"/>
                </a:solidFill>
              </a:rPr>
              <a:t>안드로이드</a:t>
            </a:r>
            <a:r>
              <a:rPr lang="ko-KR" altLang="en-US" sz="1600" dirty="0" smtClean="0">
                <a:solidFill>
                  <a:prstClr val="black"/>
                </a:solidFill>
              </a:rPr>
              <a:t> 스튜디오가 </a:t>
            </a:r>
            <a:r>
              <a:rPr lang="en-US" altLang="ko-KR" sz="1600" dirty="0" smtClean="0">
                <a:solidFill>
                  <a:prstClr val="black"/>
                </a:solidFill>
              </a:rPr>
              <a:t>MySQL</a:t>
            </a:r>
            <a:r>
              <a:rPr lang="ko-KR" altLang="en-US" sz="1600" dirty="0" smtClean="0">
                <a:solidFill>
                  <a:prstClr val="black"/>
                </a:solidFill>
              </a:rPr>
              <a:t>의 정보에 접근하도록 하는 서버 </a:t>
            </a:r>
            <a:endParaRPr lang="en-US" altLang="ko-KR" sz="1600" dirty="0" smtClean="0">
              <a:solidFill>
                <a:prstClr val="black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224059"/>
            <a:ext cx="2492269" cy="109542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304" y="3698206"/>
            <a:ext cx="1407053" cy="14002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302" y="918607"/>
            <a:ext cx="1467055" cy="148610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942451"/>
            <a:ext cx="2564087" cy="11412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텍스트 상자 6"/>
          <p:cNvSpPr txBox="1">
            <a:spLocks/>
          </p:cNvSpPr>
          <p:nvPr/>
        </p:nvSpPr>
        <p:spPr>
          <a:xfrm>
            <a:off x="4449982" y="5176079"/>
            <a:ext cx="4176464" cy="64761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algn="ctr" defTabSz="508000"/>
            <a:r>
              <a:rPr lang="en-US" altLang="ko-KR" sz="2000" b="1" dirty="0" smtClean="0">
                <a:solidFill>
                  <a:prstClr val="black"/>
                </a:solidFill>
              </a:rPr>
              <a:t>MySQL</a:t>
            </a:r>
          </a:p>
          <a:p>
            <a:pPr algn="ctr" defTabSz="508000"/>
            <a:r>
              <a:rPr lang="ko-KR" altLang="en-US" sz="1600" dirty="0" smtClean="0">
                <a:solidFill>
                  <a:prstClr val="black"/>
                </a:solidFill>
              </a:rPr>
              <a:t>모기를 인식한 시간을 저장할 데이터베이스</a:t>
            </a:r>
            <a:endParaRPr lang="en-US" altLang="ko-KR" sz="1600" dirty="0" smtClean="0">
              <a:solidFill>
                <a:prstClr val="black"/>
              </a:solidFill>
            </a:endParaRPr>
          </a:p>
        </p:txBody>
      </p:sp>
      <p:sp>
        <p:nvSpPr>
          <p:cNvPr id="25" name="텍스트 상자 6"/>
          <p:cNvSpPr txBox="1">
            <a:spLocks/>
          </p:cNvSpPr>
          <p:nvPr/>
        </p:nvSpPr>
        <p:spPr>
          <a:xfrm>
            <a:off x="-31506" y="2400271"/>
            <a:ext cx="4594313" cy="114005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algn="ctr" defTabSz="508000"/>
            <a:r>
              <a:rPr lang="ko-KR" altLang="en-US" sz="2000" b="1" dirty="0" err="1" smtClean="0">
                <a:solidFill>
                  <a:prstClr val="black"/>
                </a:solidFill>
              </a:rPr>
              <a:t>아두이노</a:t>
            </a:r>
            <a:r>
              <a:rPr lang="ko-KR" altLang="en-US" sz="2000" b="1" dirty="0" smtClean="0">
                <a:solidFill>
                  <a:prstClr val="black"/>
                </a:solidFill>
              </a:rPr>
              <a:t> 통합 개발 환경</a:t>
            </a:r>
            <a:endParaRPr lang="en-US" altLang="ko-KR" sz="2000" b="1" dirty="0" smtClean="0">
              <a:solidFill>
                <a:prstClr val="black"/>
              </a:solidFill>
            </a:endParaRPr>
          </a:p>
          <a:p>
            <a:pPr algn="ctr" defTabSz="508000"/>
            <a:r>
              <a:rPr lang="ko-KR" altLang="en-US" sz="1600" dirty="0" smtClean="0">
                <a:solidFill>
                  <a:prstClr val="black"/>
                </a:solidFill>
              </a:rPr>
              <a:t>마이크 모듈에서 전달받은 정보를 토대로 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pPr algn="ctr" defTabSz="508000"/>
            <a:r>
              <a:rPr lang="ko-KR" altLang="en-US" sz="1600" dirty="0" smtClean="0">
                <a:solidFill>
                  <a:prstClr val="black"/>
                </a:solidFill>
              </a:rPr>
              <a:t>모기의 존재유무를 파악하는 등의 기능을 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pPr algn="ctr" defTabSz="508000"/>
            <a:r>
              <a:rPr lang="ko-KR" altLang="en-US" sz="1600" dirty="0" smtClean="0">
                <a:solidFill>
                  <a:prstClr val="black"/>
                </a:solidFill>
              </a:rPr>
              <a:t>구현하는 프로그램</a:t>
            </a:r>
            <a:endParaRPr lang="en-US" altLang="ko-KR" sz="1600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31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6905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2000" dirty="0" smtClean="0">
                <a:solidFill>
                  <a:srgbClr val="4B0D0D"/>
                </a:solidFill>
              </a:rPr>
              <a:t>5, 개발 환경 및 개발 방법</a:t>
            </a:r>
            <a:endParaRPr lang="ko-KR" altLang="en-US" sz="2000" dirty="0" smtClean="0">
              <a:solidFill>
                <a:srgbClr val="4B0D0D"/>
              </a:solidFill>
            </a:endParaRPr>
          </a:p>
        </p:txBody>
      </p:sp>
      <p:sp>
        <p:nvSpPr>
          <p:cNvPr id="9" name="텍스트 상자 5"/>
          <p:cNvSpPr txBox="1">
            <a:spLocks/>
          </p:cNvSpPr>
          <p:nvPr/>
        </p:nvSpPr>
        <p:spPr>
          <a:xfrm>
            <a:off x="680194" y="980728"/>
            <a:ext cx="5596890" cy="20633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8000"/>
            <a:r>
              <a:rPr lang="en-US" altLang="ko-KR" sz="1600" dirty="0" smtClean="0">
                <a:solidFill>
                  <a:prstClr val="black"/>
                </a:solidFill>
              </a:rPr>
              <a:t>H/W 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marL="285750" indent="-285750" defTabSz="508000">
              <a:buFontTx/>
              <a:buChar char="-"/>
            </a:pPr>
            <a:r>
              <a:rPr lang="ko-KR" altLang="en-US" sz="1600" dirty="0" err="1" smtClean="0">
                <a:solidFill>
                  <a:prstClr val="black"/>
                </a:solidFill>
              </a:rPr>
              <a:t>아두이노</a:t>
            </a:r>
            <a:r>
              <a:rPr lang="ko-KR" altLang="en-US" sz="1600" dirty="0" smtClean="0">
                <a:solidFill>
                  <a:prstClr val="black"/>
                </a:solidFill>
              </a:rPr>
              <a:t> </a:t>
            </a:r>
            <a:r>
              <a:rPr lang="ko-KR" altLang="en-US" sz="1600" dirty="0" err="1" smtClean="0">
                <a:solidFill>
                  <a:prstClr val="black"/>
                </a:solidFill>
              </a:rPr>
              <a:t>우노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pPr defTabSz="508000"/>
            <a:r>
              <a:rPr lang="ko-KR" altLang="en-US" sz="1600" dirty="0" smtClean="0">
                <a:solidFill>
                  <a:prstClr val="black"/>
                </a:solidFill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</a:rPr>
              <a:t>	</a:t>
            </a:r>
            <a:r>
              <a:rPr lang="ko-KR" altLang="en-US" sz="1600" dirty="0" smtClean="0">
                <a:solidFill>
                  <a:prstClr val="black"/>
                </a:solidFill>
              </a:rPr>
              <a:t>마이크 모듈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pPr defTabSz="508000"/>
            <a:r>
              <a:rPr lang="en-US" altLang="ko-KR" sz="1600" dirty="0" smtClean="0">
                <a:solidFill>
                  <a:prstClr val="black"/>
                </a:solidFill>
              </a:rPr>
              <a:t>	</a:t>
            </a:r>
            <a:r>
              <a:rPr lang="ko-KR" altLang="en-US" sz="1600" dirty="0" err="1" smtClean="0">
                <a:solidFill>
                  <a:prstClr val="black"/>
                </a:solidFill>
              </a:rPr>
              <a:t>와이파이</a:t>
            </a:r>
            <a:r>
              <a:rPr lang="ko-KR" altLang="en-US" sz="1600" dirty="0" smtClean="0">
                <a:solidFill>
                  <a:prstClr val="black"/>
                </a:solidFill>
              </a:rPr>
              <a:t> 모듈</a:t>
            </a:r>
            <a:r>
              <a:rPr lang="en-US" altLang="ko-KR" sz="1600" dirty="0" smtClean="0">
                <a:solidFill>
                  <a:prstClr val="black"/>
                </a:solidFill>
              </a:rPr>
              <a:t>(ESP8266</a:t>
            </a:r>
            <a:r>
              <a:rPr lang="en-US" altLang="ko-KR" sz="1600" dirty="0" smtClean="0">
                <a:solidFill>
                  <a:prstClr val="black"/>
                </a:solidFill>
              </a:rPr>
              <a:t>)</a:t>
            </a:r>
          </a:p>
          <a:p>
            <a:pPr defTabSz="508000"/>
            <a:endParaRPr lang="en-US" altLang="ko-KR" sz="1600" dirty="0" smtClean="0">
              <a:solidFill>
                <a:prstClr val="black"/>
              </a:solidFill>
            </a:endParaRPr>
          </a:p>
          <a:p>
            <a:pPr marL="285750" indent="-285750" defTabSz="508000">
              <a:buFontTx/>
              <a:buChar char="-"/>
            </a:pPr>
            <a:r>
              <a:rPr lang="ko-KR" altLang="en-US" sz="1600" dirty="0" smtClean="0">
                <a:solidFill>
                  <a:prstClr val="black"/>
                </a:solidFill>
              </a:rPr>
              <a:t>노트북   </a:t>
            </a:r>
            <a:r>
              <a:rPr lang="en-US" altLang="ko-KR" sz="1600" dirty="0">
                <a:solidFill>
                  <a:prstClr val="black"/>
                </a:solidFill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</a:rPr>
              <a:t>- </a:t>
            </a:r>
            <a:r>
              <a:rPr lang="ko-KR" altLang="en-US" sz="1600" dirty="0" smtClean="0">
                <a:solidFill>
                  <a:prstClr val="black"/>
                </a:solidFill>
              </a:rPr>
              <a:t>운영체제 </a:t>
            </a:r>
            <a:r>
              <a:rPr lang="en-US" altLang="ko-KR" sz="1600" dirty="0" smtClean="0">
                <a:solidFill>
                  <a:prstClr val="black"/>
                </a:solidFill>
              </a:rPr>
              <a:t>: Window 7 </a:t>
            </a:r>
            <a:r>
              <a:rPr lang="en-US" altLang="ko-KR" sz="1600" dirty="0" smtClean="0">
                <a:solidFill>
                  <a:prstClr val="black"/>
                </a:solidFill>
              </a:rPr>
              <a:t>64bit</a:t>
            </a:r>
          </a:p>
          <a:p>
            <a:pPr marL="285750" indent="-285750" defTabSz="508000">
              <a:buFontTx/>
              <a:buChar char="-"/>
            </a:pPr>
            <a:endParaRPr lang="en-US" altLang="ko-KR" sz="1600" dirty="0" smtClean="0">
              <a:solidFill>
                <a:prstClr val="black"/>
              </a:solidFill>
            </a:endParaRPr>
          </a:p>
          <a:p>
            <a:pPr marL="285750" indent="-285750" defTabSz="508000">
              <a:buFontTx/>
              <a:buChar char="-"/>
            </a:pPr>
            <a:r>
              <a:rPr lang="ko-KR" altLang="en-US" sz="1600" dirty="0" err="1" smtClean="0">
                <a:solidFill>
                  <a:prstClr val="black"/>
                </a:solidFill>
              </a:rPr>
              <a:t>스마트폰</a:t>
            </a:r>
            <a:r>
              <a:rPr lang="ko-KR" altLang="en-US" sz="1600" dirty="0" smtClean="0">
                <a:solidFill>
                  <a:prstClr val="black"/>
                </a:solidFill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</a:rPr>
              <a:t>- </a:t>
            </a:r>
            <a:r>
              <a:rPr lang="ko-KR" altLang="en-US" sz="1600" dirty="0" smtClean="0">
                <a:solidFill>
                  <a:prstClr val="black"/>
                </a:solidFill>
              </a:rPr>
              <a:t>삼성 </a:t>
            </a:r>
            <a:r>
              <a:rPr lang="ko-KR" altLang="en-US" sz="1600" dirty="0" err="1" smtClean="0">
                <a:solidFill>
                  <a:prstClr val="black"/>
                </a:solidFill>
              </a:rPr>
              <a:t>갤럭시</a:t>
            </a:r>
            <a:r>
              <a:rPr lang="en-US" altLang="ko-KR" sz="1600" dirty="0" smtClean="0">
                <a:solidFill>
                  <a:prstClr val="black"/>
                </a:solidFill>
              </a:rPr>
              <a:t>S4 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10" name="텍스트 상자 5"/>
          <p:cNvSpPr txBox="1">
            <a:spLocks/>
          </p:cNvSpPr>
          <p:nvPr/>
        </p:nvSpPr>
        <p:spPr>
          <a:xfrm>
            <a:off x="680194" y="3861048"/>
            <a:ext cx="5836022" cy="230960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8000"/>
            <a:r>
              <a:rPr lang="en-US" altLang="ko-KR" sz="1600" dirty="0" smtClean="0">
                <a:solidFill>
                  <a:prstClr val="black"/>
                </a:solidFill>
              </a:rPr>
              <a:t>S/W</a:t>
            </a:r>
          </a:p>
          <a:p>
            <a:pPr marL="285750" indent="-285750" defTabSz="508000">
              <a:buFontTx/>
              <a:buChar char="-"/>
            </a:pPr>
            <a:r>
              <a:rPr lang="ko-KR" altLang="en-US" sz="1600" dirty="0" err="1" smtClean="0">
                <a:solidFill>
                  <a:prstClr val="black"/>
                </a:solidFill>
              </a:rPr>
              <a:t>아두이노</a:t>
            </a:r>
            <a:r>
              <a:rPr lang="ko-KR" altLang="en-US" sz="1600" dirty="0" smtClean="0">
                <a:solidFill>
                  <a:prstClr val="black"/>
                </a:solidFill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</a:rPr>
              <a:t>1.8.0</a:t>
            </a:r>
          </a:p>
          <a:p>
            <a:pPr marL="285750" indent="-285750" defTabSz="508000">
              <a:buFontTx/>
              <a:buChar char="-"/>
            </a:pPr>
            <a:endParaRPr lang="en-US" altLang="ko-KR" sz="1600" dirty="0" smtClean="0">
              <a:solidFill>
                <a:prstClr val="black"/>
              </a:solidFill>
            </a:endParaRPr>
          </a:p>
          <a:p>
            <a:pPr marL="285750" indent="-285750" defTabSz="508000">
              <a:buFontTx/>
              <a:buChar char="-"/>
            </a:pPr>
            <a:r>
              <a:rPr lang="ko-KR" altLang="en-US" sz="1600" dirty="0" err="1" smtClean="0">
                <a:solidFill>
                  <a:prstClr val="black"/>
                </a:solidFill>
              </a:rPr>
              <a:t>안드로이드</a:t>
            </a:r>
            <a:r>
              <a:rPr lang="ko-KR" altLang="en-US" sz="1600" dirty="0" smtClean="0">
                <a:solidFill>
                  <a:prstClr val="black"/>
                </a:solidFill>
              </a:rPr>
              <a:t> 스튜디오를 이용해 </a:t>
            </a:r>
            <a:r>
              <a:rPr lang="en-US" altLang="ko-KR" sz="1600" dirty="0" smtClean="0">
                <a:solidFill>
                  <a:prstClr val="black"/>
                </a:solidFill>
              </a:rPr>
              <a:t>Android app </a:t>
            </a:r>
            <a:r>
              <a:rPr lang="ko-KR" altLang="en-US" sz="1600" dirty="0" smtClean="0">
                <a:solidFill>
                  <a:prstClr val="black"/>
                </a:solidFill>
              </a:rPr>
              <a:t>구현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pPr marL="285750" indent="-285750" defTabSz="508000">
              <a:buFontTx/>
              <a:buChar char="-"/>
            </a:pPr>
            <a:endParaRPr lang="en-US" altLang="ko-KR" sz="1600" dirty="0" smtClean="0">
              <a:solidFill>
                <a:prstClr val="black"/>
              </a:solidFill>
            </a:endParaRPr>
          </a:p>
          <a:p>
            <a:pPr marL="285750" indent="-285750" defTabSz="508000">
              <a:buFontTx/>
              <a:buChar char="-"/>
            </a:pPr>
            <a:r>
              <a:rPr lang="ko-KR" altLang="en-US" sz="1600" dirty="0" smtClean="0">
                <a:solidFill>
                  <a:prstClr val="black"/>
                </a:solidFill>
              </a:rPr>
              <a:t>아파치 </a:t>
            </a:r>
            <a:r>
              <a:rPr lang="ko-KR" altLang="en-US" sz="1600" dirty="0" err="1" smtClean="0">
                <a:solidFill>
                  <a:prstClr val="black"/>
                </a:solidFill>
              </a:rPr>
              <a:t>톰캣을</a:t>
            </a:r>
            <a:r>
              <a:rPr lang="ko-KR" altLang="en-US" sz="1600" dirty="0" smtClean="0">
                <a:solidFill>
                  <a:prstClr val="black"/>
                </a:solidFill>
              </a:rPr>
              <a:t> 이용해 </a:t>
            </a:r>
            <a:r>
              <a:rPr lang="ko-KR" altLang="en-US" sz="1600" dirty="0" smtClean="0">
                <a:solidFill>
                  <a:prstClr val="black"/>
                </a:solidFill>
              </a:rPr>
              <a:t>서버구축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pPr marL="285750" indent="-285750" defTabSz="508000">
              <a:buFontTx/>
              <a:buChar char="-"/>
            </a:pPr>
            <a:endParaRPr lang="en-US" altLang="ko-KR" sz="1600" dirty="0">
              <a:solidFill>
                <a:prstClr val="black"/>
              </a:solidFill>
            </a:endParaRPr>
          </a:p>
          <a:p>
            <a:pPr marL="285750" indent="-285750" defTabSz="508000">
              <a:buFontTx/>
              <a:buChar char="-"/>
            </a:pPr>
            <a:r>
              <a:rPr lang="en-US" altLang="ko-KR" sz="1600" dirty="0" smtClean="0">
                <a:solidFill>
                  <a:prstClr val="black"/>
                </a:solidFill>
              </a:rPr>
              <a:t>MySQL</a:t>
            </a:r>
            <a:r>
              <a:rPr lang="ko-KR" altLang="en-US" sz="1600" dirty="0" smtClean="0">
                <a:solidFill>
                  <a:prstClr val="black"/>
                </a:solidFill>
              </a:rPr>
              <a:t>을 이용해 </a:t>
            </a:r>
            <a:r>
              <a:rPr lang="en-US" altLang="ko-KR" sz="1600" dirty="0" smtClean="0">
                <a:solidFill>
                  <a:prstClr val="black"/>
                </a:solidFill>
              </a:rPr>
              <a:t>DB</a:t>
            </a:r>
            <a:r>
              <a:rPr lang="ko-KR" altLang="en-US" sz="1600" dirty="0" smtClean="0">
                <a:solidFill>
                  <a:prstClr val="black"/>
                </a:solidFill>
              </a:rPr>
              <a:t>구축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pPr marL="285750" indent="-285750" defTabSz="508000">
              <a:buFontTx/>
              <a:buChar char="-"/>
            </a:pPr>
            <a:endParaRPr lang="ko-KR" altLang="en-US" sz="1600" dirty="0" smtClean="0">
              <a:solidFill>
                <a:prstClr val="black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89652"/>
              </p:ext>
            </p:extLst>
          </p:nvPr>
        </p:nvGraphicFramePr>
        <p:xfrm>
          <a:off x="4283968" y="2708920"/>
          <a:ext cx="4464495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122"/>
                <a:gridCol w="3689373"/>
              </a:tblGrid>
              <a:tr h="197542">
                <a:tc>
                  <a:txBody>
                    <a:bodyPr/>
                    <a:lstStyle/>
                    <a:p>
                      <a:pPr marL="0" indent="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1" kern="1200" dirty="0" smtClean="0">
                        <a:solidFill>
                          <a:schemeClr val="lt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1" kern="1200" dirty="0" smtClean="0">
                          <a:solidFill>
                            <a:schemeClr val="lt1"/>
                          </a:solidFill>
                          <a:latin typeface="+mn-lt"/>
                          <a:ea typeface="맑은 고딕" charset="0"/>
                        </a:rPr>
                        <a:t>내용</a:t>
                      </a:r>
                      <a:endParaRPr lang="ko-KR" altLang="en-US" sz="1100" b="1" kern="1200" dirty="0" smtClean="0">
                        <a:solidFill>
                          <a:schemeClr val="lt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197542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CPU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2.3GHz 쿼드코어 (스냅드래곤 800MSM8974)</a:t>
                      </a:r>
                    </a:p>
                  </a:txBody>
                  <a:tcPr marL="90170" marR="90170" marT="46990" marB="46990"/>
                </a:tc>
              </a:tr>
              <a:tr h="197542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Memory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LPDDR3 2GB RAM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197542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Graphic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Adreno 330@450MHz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197542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OS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Android 4.2 젤리빈 - 4.4 킷캣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324121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네트워크 환경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80" b="0" kern="1200" dirty="0" smtClean="0">
                          <a:solidFill>
                            <a:srgbClr val="373A3C"/>
                          </a:solidFill>
                          <a:latin typeface="+mn-lt"/>
                          <a:ea typeface="맑은 고딕" charset="0"/>
                        </a:rPr>
                        <a:t>LTE Advanced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956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690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6, 업무 분담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830646"/>
              </p:ext>
            </p:extLst>
          </p:nvPr>
        </p:nvGraphicFramePr>
        <p:xfrm>
          <a:off x="971600" y="1124744"/>
          <a:ext cx="6984776" cy="363742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4362"/>
                <a:gridCol w="2784070"/>
                <a:gridCol w="3096344"/>
              </a:tblGrid>
              <a:tr h="391944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400" b="1" kern="1200" dirty="0" smtClean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1" kern="1200" dirty="0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신명진</a:t>
                      </a:r>
                      <a:endParaRPr lang="ko-KR" altLang="en-US" sz="1400" b="1" kern="1200" dirty="0" smtClean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1" kern="1200" dirty="0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김용균</a:t>
                      </a:r>
                      <a:endParaRPr lang="ko-KR" altLang="en-US" sz="1400" b="1" kern="1200" dirty="0" smtClean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1600835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자료수집</a:t>
                      </a:r>
                      <a:endParaRPr lang="ko-KR" altLang="en-US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254000" indent="-25400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"/>
                      </a:pPr>
                      <a:r>
                        <a:rPr lang="ko-KR" altLang="en-US" sz="1400" b="0" kern="1200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아두이노</a:t>
                      </a: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조사</a:t>
                      </a:r>
                    </a:p>
                    <a:p>
                      <a:pPr marL="254000" indent="-25400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"/>
                      </a:pP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마이크볼륨 주파수 식별 조사</a:t>
                      </a:r>
                      <a:endParaRPr lang="en-US" altLang="ko-KR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54000" indent="-25400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"/>
                      </a:pP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서버</a:t>
                      </a:r>
                      <a:r>
                        <a:rPr lang="en-US" altLang="ko-KR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  <a:r>
                        <a:rPr lang="en-US" altLang="ko-KR" sz="1400" b="0" kern="1200" baseline="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DB</a:t>
                      </a: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조사</a:t>
                      </a:r>
                      <a:endParaRPr lang="en-US" altLang="ko-KR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254000" marR="0" indent="-254000" algn="l" defTabSz="5080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Char char=""/>
                        <a:tabLst/>
                        <a:defRPr/>
                      </a:pPr>
                      <a:r>
                        <a:rPr lang="ko-KR" altLang="en-US" sz="1400" b="0" kern="1200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아두이노</a:t>
                      </a: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조사</a:t>
                      </a:r>
                      <a:endParaRPr lang="en-US" altLang="ko-KR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54000" marR="0" indent="-254000" algn="l" defTabSz="5080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Char char=""/>
                        <a:tabLst/>
                        <a:defRPr/>
                      </a:pPr>
                      <a:r>
                        <a:rPr lang="ko-KR" altLang="en-US" sz="1400" b="0" kern="1200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모기퇴치제</a:t>
                      </a: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분사기 조사</a:t>
                      </a:r>
                    </a:p>
                  </a:txBody>
                  <a:tcPr marL="90170" marR="90170" marT="46990" marB="46990"/>
                </a:tc>
              </a:tr>
              <a:tr h="524510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설계</a:t>
                      </a:r>
                      <a:endParaRPr lang="ko-KR" altLang="en-US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254000" indent="-25400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"/>
                      </a:pPr>
                      <a:r>
                        <a:rPr lang="en-US" altLang="ko-KR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통합 시스템 설계</a:t>
                      </a:r>
                      <a:endParaRPr lang="ko-KR" altLang="en-US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4000" indent="-25400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"/>
                      </a:pPr>
                      <a:r>
                        <a:rPr lang="en-US" altLang="ko-KR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통합 시스템 설계</a:t>
                      </a:r>
                      <a:endParaRPr lang="ko-KR" altLang="en-US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54000" indent="-25400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"/>
                      </a:pPr>
                      <a:endParaRPr lang="ko-KR" altLang="en-US" sz="1400" b="0" kern="1200" dirty="0" smtClean="0">
                        <a:solidFill>
                          <a:schemeClr val="dk1"/>
                        </a:solidFill>
                        <a:latin typeface="Wingdings" charset="0"/>
                        <a:ea typeface="Wingdings" charset="0"/>
                      </a:endParaRPr>
                    </a:p>
                  </a:txBody>
                  <a:tcPr marL="90170" marR="90170" marT="46990" marB="46990"/>
                </a:tc>
              </a:tr>
              <a:tr h="586105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구현</a:t>
                      </a:r>
                      <a:endParaRPr lang="ko-KR" altLang="en-US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254000" indent="-25400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"/>
                      </a:pPr>
                      <a:r>
                        <a:rPr lang="ko-KR" altLang="en-US" sz="1400" b="0" kern="1200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아두이노</a:t>
                      </a: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b="0" kern="1200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우노</a:t>
                      </a: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구현</a:t>
                      </a:r>
                      <a:endParaRPr lang="en-US" altLang="ko-KR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54000" indent="-25400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"/>
                      </a:pP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서버</a:t>
                      </a:r>
                      <a:r>
                        <a:rPr lang="en-US" altLang="ko-KR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DB</a:t>
                      </a: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구현</a:t>
                      </a:r>
                      <a:endParaRPr lang="en-US" altLang="ko-KR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0" indent="-254000" algn="l" defTabSz="5080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Char char=""/>
                        <a:tabLst/>
                        <a:defRPr/>
                      </a:pPr>
                      <a:r>
                        <a:rPr lang="ko-KR" altLang="en-US" sz="1400" b="0" kern="1200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아두이노</a:t>
                      </a: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b="0" kern="1200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우노</a:t>
                      </a: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구현</a:t>
                      </a:r>
                      <a:endParaRPr lang="en-US" altLang="ko-KR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54000" marR="0" indent="-254000" algn="l" defTabSz="5080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Char char=""/>
                        <a:tabLst/>
                        <a:defRPr/>
                      </a:pPr>
                      <a:r>
                        <a:rPr lang="ko-KR" altLang="en-US" sz="1400" b="0" kern="1200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스마트폰</a:t>
                      </a: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b="0" kern="1200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어플</a:t>
                      </a: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구현</a:t>
                      </a:r>
                      <a:endParaRPr lang="en-US" altLang="ko-KR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534035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테스트</a:t>
                      </a:r>
                      <a:endParaRPr lang="ko-KR" altLang="en-US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gridSpan="2">
                  <a:txBody>
                    <a:bodyPr/>
                    <a:lstStyle/>
                    <a:p>
                      <a:pPr marL="254000" indent="-25400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"/>
                      </a:pPr>
                      <a:r>
                        <a:rPr lang="en-US" altLang="ko-KR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통합테스트/유지보수</a:t>
                      </a:r>
                      <a:endParaRPr lang="ko-KR" altLang="en-US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6905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7, 종합설계 수행일정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059549"/>
              </p:ext>
            </p:extLst>
          </p:nvPr>
        </p:nvGraphicFramePr>
        <p:xfrm>
          <a:off x="438150" y="967740"/>
          <a:ext cx="8255000" cy="5317009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2328545"/>
                <a:gridCol w="645795"/>
                <a:gridCol w="646430"/>
                <a:gridCol w="647065"/>
                <a:gridCol w="647065"/>
                <a:gridCol w="647700"/>
                <a:gridCol w="647700"/>
                <a:gridCol w="1022350"/>
                <a:gridCol w="1022350"/>
              </a:tblGrid>
              <a:tr h="304165"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1" kern="1200" dirty="0" smtClean="0">
                          <a:solidFill>
                            <a:srgbClr val="000000"/>
                          </a:solidFill>
                          <a:latin typeface="+mn-lt"/>
                          <a:ea typeface="굴림" charset="0"/>
                        </a:rPr>
                        <a:t>추진사항</a:t>
                      </a:r>
                      <a:endParaRPr lang="ko-KR" altLang="en-US" sz="1000" b="1" kern="1200" dirty="0" smtClean="0">
                        <a:solidFill>
                          <a:srgbClr val="000000"/>
                        </a:solidFill>
                        <a:latin typeface="+mn-lt"/>
                        <a:ea typeface="굴림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b="1" kern="1200" dirty="0" smtClean="0">
                          <a:solidFill>
                            <a:srgbClr val="000000"/>
                          </a:solidFill>
                          <a:latin typeface="+mn-lt"/>
                          <a:ea typeface="맑은 고딕" charset="0"/>
                        </a:rPr>
                        <a:t>12월</a:t>
                      </a:r>
                      <a:endParaRPr lang="ko-KR" altLang="en-US" sz="1050" b="1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b="1" kern="1200" dirty="0" smtClean="0">
                          <a:solidFill>
                            <a:srgbClr val="000000"/>
                          </a:solidFill>
                          <a:latin typeface="+mn-lt"/>
                          <a:ea typeface="맑은 고딕" charset="0"/>
                        </a:rPr>
                        <a:t>1월</a:t>
                      </a:r>
                      <a:endParaRPr lang="ko-KR" altLang="en-US" sz="1050" b="1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b="1" kern="1200" dirty="0" smtClean="0">
                          <a:solidFill>
                            <a:srgbClr val="000000"/>
                          </a:solidFill>
                          <a:latin typeface="+mn-lt"/>
                          <a:ea typeface="맑은 고딕" charset="0"/>
                        </a:rPr>
                        <a:t>2월</a:t>
                      </a:r>
                      <a:endParaRPr lang="ko-KR" altLang="en-US" sz="1050" b="1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b="1" kern="1200" dirty="0" smtClean="0">
                          <a:solidFill>
                            <a:srgbClr val="000000"/>
                          </a:solidFill>
                          <a:latin typeface="+mn-lt"/>
                          <a:ea typeface="맑은 고딕" charset="0"/>
                        </a:rPr>
                        <a:t>3월</a:t>
                      </a:r>
                      <a:endParaRPr lang="ko-KR" altLang="en-US" sz="1050" b="1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b="1" kern="1200" dirty="0" smtClean="0">
                          <a:solidFill>
                            <a:srgbClr val="000000"/>
                          </a:solidFill>
                          <a:latin typeface="+mn-lt"/>
                          <a:ea typeface="맑은 고딕" charset="0"/>
                        </a:rPr>
                        <a:t>4월</a:t>
                      </a:r>
                      <a:endParaRPr lang="ko-KR" altLang="en-US" sz="1050" b="1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b="1" kern="1200" dirty="0" smtClean="0">
                          <a:solidFill>
                            <a:srgbClr val="000000"/>
                          </a:solidFill>
                          <a:latin typeface="+mn-lt"/>
                          <a:ea typeface="맑은 고딕" charset="0"/>
                        </a:rPr>
                        <a:t>5월</a:t>
                      </a:r>
                      <a:endParaRPr lang="ko-KR" altLang="en-US" sz="1050" b="1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b="1" kern="1200" dirty="0" smtClean="0">
                          <a:solidFill>
                            <a:srgbClr val="000000"/>
                          </a:solidFill>
                          <a:latin typeface="+mn-lt"/>
                          <a:ea typeface="맑은 고딕" charset="0"/>
                        </a:rPr>
                        <a:t>6월</a:t>
                      </a:r>
                      <a:endParaRPr lang="ko-KR" altLang="en-US" sz="1050" b="1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b="1" kern="1200" dirty="0" smtClean="0">
                          <a:solidFill>
                            <a:srgbClr val="000000"/>
                          </a:solidFill>
                          <a:latin typeface="+mn-lt"/>
                          <a:ea typeface="맑은 고딕" charset="0"/>
                        </a:rPr>
                        <a:t>7-9월</a:t>
                      </a:r>
                      <a:endParaRPr lang="ko-KR" altLang="en-US" sz="1050" b="1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212879">
                <a:tc rowSpan="3"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사전조사 및 제안서 발표</a:t>
                      </a:r>
                      <a:endParaRPr lang="ko-KR" altLang="en-US" sz="1200" b="1" kern="12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73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7960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rowSpan="3"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자료수집 및 스터디</a:t>
                      </a:r>
                      <a:endParaRPr lang="ko-KR" altLang="en-US" sz="1200" b="1" kern="12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rowSpan="3"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설계 발표</a:t>
                      </a:r>
                      <a:endParaRPr lang="ko-KR" altLang="en-US" sz="1200" b="1" kern="12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rowSpan="3"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시스템 구현</a:t>
                      </a:r>
                      <a:endParaRPr lang="ko-KR" altLang="en-US" sz="1200" b="1" kern="12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rowSpan="3"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프로토타입 완성</a:t>
                      </a:r>
                      <a:endParaRPr lang="ko-KR" altLang="en-US" sz="1200" b="1" kern="12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rowSpan="3"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통합 테스트 및 보완</a:t>
                      </a:r>
                      <a:endParaRPr lang="ko-KR" altLang="en-US" sz="1200" b="1" kern="12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</a:tr>
              <a:tr h="24701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rowSpan="3"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최종보고서 발표</a:t>
                      </a:r>
                      <a:endParaRPr lang="ko-KR" altLang="en-US" sz="1200" b="1" kern="12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</a:tr>
              <a:tr h="24701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6905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2000" dirty="0" smtClean="0">
                <a:solidFill>
                  <a:srgbClr val="4B0D0D"/>
                </a:solidFill>
              </a:rPr>
              <a:t>8, 필요기술 및 참고문헌</a:t>
            </a:r>
            <a:endParaRPr lang="ko-KR" altLang="en-US" sz="2000" dirty="0" smtClean="0">
              <a:solidFill>
                <a:srgbClr val="4B0D0D"/>
              </a:solidFill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>
            <a:off x="465454" y="1052736"/>
            <a:ext cx="8477885" cy="160172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342900" indent="-342900" defTabSz="508000">
              <a:buFont typeface="Wingdings" panose="05000000000000000000" pitchFamily="2" charset="2"/>
              <a:buChar char="v"/>
            </a:pPr>
            <a:r>
              <a:rPr lang="ko-KR" altLang="en-US" sz="2000" dirty="0">
                <a:solidFill>
                  <a:prstClr val="black"/>
                </a:solidFill>
              </a:rPr>
              <a:t>아파치 </a:t>
            </a:r>
            <a:r>
              <a:rPr lang="ko-KR" altLang="en-US" sz="2000" dirty="0" err="1">
                <a:solidFill>
                  <a:prstClr val="black"/>
                </a:solidFill>
              </a:rPr>
              <a:t>톰캣</a:t>
            </a:r>
            <a:endParaRPr lang="en-US" altLang="ko-KR" sz="2000" dirty="0">
              <a:solidFill>
                <a:prstClr val="black"/>
              </a:solidFill>
            </a:endParaRPr>
          </a:p>
          <a:p>
            <a:pPr marL="800100" lvl="1" indent="-342900" defTabSz="508000">
              <a:buFont typeface="Wingdings" panose="05000000000000000000" pitchFamily="2" charset="2"/>
              <a:buChar char="Ø"/>
            </a:pPr>
            <a:r>
              <a:rPr lang="en-US" altLang="ko-KR" sz="2000" dirty="0">
                <a:solidFill>
                  <a:prstClr val="black"/>
                </a:solidFill>
                <a:hlinkClick r:id="rId2"/>
              </a:rPr>
              <a:t>http://tomcat.apache.org/</a:t>
            </a:r>
            <a:endParaRPr lang="en-US" altLang="ko-KR" sz="2000" dirty="0">
              <a:solidFill>
                <a:prstClr val="black"/>
              </a:solidFill>
            </a:endParaRPr>
          </a:p>
          <a:p>
            <a:pPr lvl="1" defTabSz="508000"/>
            <a:endParaRPr lang="en-US" altLang="ko-KR" sz="2000" dirty="0" smtClean="0">
              <a:solidFill>
                <a:prstClr val="black"/>
              </a:solidFill>
            </a:endParaRPr>
          </a:p>
          <a:p>
            <a:pPr marL="285750" indent="-285750" defTabSz="508000">
              <a:buFont typeface="Wingdings" panose="05000000000000000000" pitchFamily="2" charset="2"/>
              <a:buChar char="v"/>
            </a:pPr>
            <a:r>
              <a:rPr lang="ko-KR" altLang="en-US" sz="2000" dirty="0" err="1" smtClean="0">
                <a:solidFill>
                  <a:prstClr val="black"/>
                </a:solidFill>
              </a:rPr>
              <a:t>갤럭시</a:t>
            </a:r>
            <a:r>
              <a:rPr lang="ko-KR" altLang="en-US" sz="2000" dirty="0" smtClean="0">
                <a:solidFill>
                  <a:prstClr val="black"/>
                </a:solidFill>
              </a:rPr>
              <a:t> </a:t>
            </a:r>
            <a:r>
              <a:rPr lang="en-US" altLang="ko-KR" sz="2000" dirty="0" smtClean="0">
                <a:solidFill>
                  <a:prstClr val="black"/>
                </a:solidFill>
              </a:rPr>
              <a:t>S4 </a:t>
            </a:r>
            <a:r>
              <a:rPr lang="ko-KR" altLang="en-US" sz="2000" dirty="0" smtClean="0">
                <a:solidFill>
                  <a:prstClr val="black"/>
                </a:solidFill>
              </a:rPr>
              <a:t>사양</a:t>
            </a:r>
            <a:endParaRPr lang="en-US" altLang="ko-KR" sz="2000" dirty="0" smtClean="0">
              <a:solidFill>
                <a:prstClr val="black"/>
              </a:solidFill>
            </a:endParaRPr>
          </a:p>
          <a:p>
            <a:pPr marL="742950" lvl="1" indent="-285750" defTabSz="50800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prstClr val="black"/>
                </a:solidFill>
                <a:hlinkClick r:id="rId3"/>
              </a:rPr>
              <a:t>https://namu.wiki/w/%</a:t>
            </a:r>
            <a:r>
              <a:rPr lang="en-US" altLang="ko-KR" dirty="0" smtClean="0">
                <a:solidFill>
                  <a:prstClr val="black"/>
                </a:solidFill>
                <a:hlinkClick r:id="rId3"/>
              </a:rPr>
              <a:t>EA%B0%A4%EB%9F%AD%EC%8B%9C%20S4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1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254" y="1887153"/>
            <a:ext cx="6386400" cy="4759362"/>
          </a:xfrm>
          <a:prstGeom prst="rect">
            <a:avLst/>
          </a:prstGeom>
        </p:spPr>
      </p:pic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6905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rgbClr val="4B0D0D"/>
                </a:solidFill>
                <a:latin typeface="맑은 고딕" charset="0"/>
                <a:ea typeface="맑은 고딕" charset="0"/>
              </a:rPr>
              <a:t>9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, </a:t>
            </a:r>
            <a:r>
              <a:rPr lang="en-US" altLang="ko-KR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GitHub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주소</a:t>
            </a:r>
          </a:p>
        </p:txBody>
      </p:sp>
      <p:sp>
        <p:nvSpPr>
          <p:cNvPr id="7" name="텍스트 상자 5"/>
          <p:cNvSpPr txBox="1">
            <a:spLocks/>
          </p:cNvSpPr>
          <p:nvPr/>
        </p:nvSpPr>
        <p:spPr>
          <a:xfrm>
            <a:off x="179512" y="908893"/>
            <a:ext cx="8477885" cy="9553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85750" indent="-28575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ko-KR" altLang="en-US" sz="2800" dirty="0" smtClean="0">
                <a:latin typeface="맑은 고딕" charset="0"/>
                <a:ea typeface="맑은 고딕" charset="0"/>
              </a:rPr>
              <a:t>신명진</a:t>
            </a:r>
            <a:endParaRPr lang="en-US" altLang="ko-KR" sz="2800" dirty="0" smtClean="0">
              <a:latin typeface="맑은 고딕" charset="0"/>
              <a:ea typeface="맑은 고딕" charset="0"/>
            </a:endParaRPr>
          </a:p>
          <a:p>
            <a:pPr defTabSz="508000"/>
            <a:r>
              <a:rPr lang="en-US" altLang="ko-KR" sz="2800" dirty="0" smtClean="0">
                <a:latin typeface="맑은 고딕" charset="0"/>
                <a:ea typeface="맑은 고딕" charset="0"/>
              </a:rPr>
              <a:t>=&gt;https</a:t>
            </a:r>
            <a:r>
              <a:rPr lang="en-US" altLang="ko-KR" sz="2800" dirty="0">
                <a:latin typeface="맑은 고딕" charset="0"/>
                <a:ea typeface="맑은 고딕" charset="0"/>
              </a:rPr>
              <a:t>://github.com/dkscss/graduation_work.git</a:t>
            </a:r>
            <a:endParaRPr lang="en-US" altLang="ko-KR" sz="2800" dirty="0" smtClean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20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>
            <a:spLocks/>
          </p:cNvSpPr>
          <p:nvPr/>
        </p:nvSpPr>
        <p:spPr>
          <a:xfrm>
            <a:off x="0" y="0"/>
            <a:ext cx="9144635" cy="6858635"/>
          </a:xfrm>
          <a:prstGeom prst="rect">
            <a:avLst/>
          </a:prstGeom>
          <a:solidFill>
            <a:srgbClr val="4B3C3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-900430" y="-4203700"/>
            <a:ext cx="10274935" cy="15490825"/>
            <a:chOff x="-900430" y="-4203700"/>
            <a:chExt cx="10274935" cy="15490825"/>
          </a:xfrm>
        </p:grpSpPr>
        <p:grpSp>
          <p:nvGrpSpPr>
            <p:cNvPr id="33" name="그룹 32"/>
            <p:cNvGrpSpPr/>
            <p:nvPr/>
          </p:nvGrpSpPr>
          <p:grpSpPr>
            <a:xfrm rot="2760000">
              <a:off x="744855" y="-1511935"/>
              <a:ext cx="11322050" cy="5937885"/>
              <a:chOff x="744855" y="-1511935"/>
              <a:chExt cx="11322050" cy="5937885"/>
            </a:xfrm>
          </p:grpSpPr>
          <p:cxnSp>
            <p:nvCxnSpPr>
              <p:cNvPr id="97" name="직선 연결선 96"/>
              <p:cNvCxnSpPr/>
              <p:nvPr/>
            </p:nvCxnSpPr>
            <p:spPr>
              <a:xfrm rot="2760000">
                <a:off x="-1916430" y="1176020"/>
                <a:ext cx="1132141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/>
              <p:cNvCxnSpPr/>
              <p:nvPr/>
            </p:nvCxnSpPr>
            <p:spPr>
              <a:xfrm rot="2760000">
                <a:off x="-1722755" y="1196975"/>
                <a:ext cx="11320145" cy="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/>
              <p:cNvCxnSpPr/>
              <p:nvPr/>
            </p:nvCxnSpPr>
            <p:spPr>
              <a:xfrm rot="2760000">
                <a:off x="-1530350" y="1216025"/>
                <a:ext cx="1132141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 rot="2760000">
                <a:off x="-1044575" y="1268095"/>
                <a:ext cx="11321415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/>
              <p:cNvCxnSpPr/>
              <p:nvPr/>
            </p:nvCxnSpPr>
            <p:spPr>
              <a:xfrm rot="2760000">
                <a:off x="-656590" y="1308100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/>
              <p:cNvCxnSpPr/>
              <p:nvPr/>
            </p:nvCxnSpPr>
            <p:spPr>
              <a:xfrm rot="2760000">
                <a:off x="-367030" y="1339215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/>
              <p:cNvCxnSpPr/>
              <p:nvPr/>
            </p:nvCxnSpPr>
            <p:spPr>
              <a:xfrm rot="2760000">
                <a:off x="-77470" y="1369695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/>
              <p:cNvCxnSpPr/>
              <p:nvPr/>
            </p:nvCxnSpPr>
            <p:spPr>
              <a:xfrm rot="2760000">
                <a:off x="116205" y="1390650"/>
                <a:ext cx="1132205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/>
              <p:cNvCxnSpPr/>
              <p:nvPr/>
            </p:nvCxnSpPr>
            <p:spPr>
              <a:xfrm rot="2760000">
                <a:off x="215265" y="1400175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/>
              <p:cNvCxnSpPr/>
              <p:nvPr/>
            </p:nvCxnSpPr>
            <p:spPr>
              <a:xfrm rot="2760000">
                <a:off x="504190" y="1430020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/>
              <p:cNvCxnSpPr/>
              <p:nvPr/>
            </p:nvCxnSpPr>
            <p:spPr>
              <a:xfrm rot="2760000">
                <a:off x="697230" y="1449070"/>
                <a:ext cx="1132078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/>
              <p:cNvCxnSpPr/>
              <p:nvPr/>
            </p:nvCxnSpPr>
            <p:spPr>
              <a:xfrm rot="2760000">
                <a:off x="891540" y="1470025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08"/>
              <p:cNvCxnSpPr/>
              <p:nvPr/>
            </p:nvCxnSpPr>
            <p:spPr>
              <a:xfrm rot="2760000">
                <a:off x="1180465" y="1500505"/>
                <a:ext cx="1132078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/>
              <p:cNvCxnSpPr/>
              <p:nvPr/>
            </p:nvCxnSpPr>
            <p:spPr>
              <a:xfrm rot="2760000">
                <a:off x="1278890" y="1511935"/>
                <a:ext cx="1132078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/>
              <p:cNvCxnSpPr/>
              <p:nvPr/>
            </p:nvCxnSpPr>
            <p:spPr>
              <a:xfrm rot="2760000">
                <a:off x="1376045" y="1522095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/>
              <p:cNvCxnSpPr/>
              <p:nvPr/>
            </p:nvCxnSpPr>
            <p:spPr>
              <a:xfrm rot="2760000">
                <a:off x="1472565" y="1532255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/>
              <p:cNvCxnSpPr/>
              <p:nvPr/>
            </p:nvCxnSpPr>
            <p:spPr>
              <a:xfrm rot="2760000">
                <a:off x="1567180" y="1543050"/>
                <a:ext cx="1132205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/>
              <p:cNvCxnSpPr/>
              <p:nvPr/>
            </p:nvCxnSpPr>
            <p:spPr>
              <a:xfrm rot="2760000">
                <a:off x="1664335" y="1552575"/>
                <a:ext cx="1132141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/>
              <p:cNvCxnSpPr/>
              <p:nvPr/>
            </p:nvCxnSpPr>
            <p:spPr>
              <a:xfrm rot="2760000">
                <a:off x="1762760" y="1562100"/>
                <a:ext cx="11320145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/>
              <p:cNvCxnSpPr/>
              <p:nvPr/>
            </p:nvCxnSpPr>
            <p:spPr>
              <a:xfrm rot="2760000">
                <a:off x="1858010" y="1572895"/>
                <a:ext cx="1132078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/>
              <p:cNvCxnSpPr/>
              <p:nvPr/>
            </p:nvCxnSpPr>
            <p:spPr>
              <a:xfrm rot="2760000">
                <a:off x="1956435" y="1581785"/>
                <a:ext cx="1131951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/>
              <p:cNvCxnSpPr/>
              <p:nvPr/>
            </p:nvCxnSpPr>
            <p:spPr>
              <a:xfrm rot="2760000">
                <a:off x="2052320" y="1593215"/>
                <a:ext cx="11318240" cy="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/>
              <p:cNvCxnSpPr/>
              <p:nvPr/>
            </p:nvCxnSpPr>
            <p:spPr>
              <a:xfrm rot="2760000">
                <a:off x="2148840" y="1602740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/>
              <p:cNvCxnSpPr/>
              <p:nvPr/>
            </p:nvCxnSpPr>
            <p:spPr>
              <a:xfrm rot="2760000">
                <a:off x="2246630" y="1612900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직선 연결선 120"/>
              <p:cNvCxnSpPr/>
              <p:nvPr/>
            </p:nvCxnSpPr>
            <p:spPr>
              <a:xfrm rot="2760000">
                <a:off x="2343150" y="1621790"/>
                <a:ext cx="11320145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/>
              <p:cNvCxnSpPr/>
              <p:nvPr/>
            </p:nvCxnSpPr>
            <p:spPr>
              <a:xfrm rot="2760000">
                <a:off x="2440305" y="1633855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/>
              <p:cNvCxnSpPr/>
              <p:nvPr/>
            </p:nvCxnSpPr>
            <p:spPr>
              <a:xfrm rot="2760000">
                <a:off x="2536190" y="1642745"/>
                <a:ext cx="1132078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 123"/>
              <p:cNvCxnSpPr/>
              <p:nvPr/>
            </p:nvCxnSpPr>
            <p:spPr>
              <a:xfrm rot="2760000">
                <a:off x="2632710" y="1655445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/>
              <p:cNvCxnSpPr/>
              <p:nvPr/>
            </p:nvCxnSpPr>
            <p:spPr>
              <a:xfrm rot="2760000">
                <a:off x="-2207260" y="1144270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/>
              <p:cNvCxnSpPr/>
              <p:nvPr/>
            </p:nvCxnSpPr>
            <p:spPr>
              <a:xfrm rot="2760000">
                <a:off x="-2109470" y="1155700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/>
              <p:cNvCxnSpPr/>
              <p:nvPr/>
            </p:nvCxnSpPr>
            <p:spPr>
              <a:xfrm rot="2760000">
                <a:off x="-2012315" y="1165225"/>
                <a:ext cx="11320145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직선 연결선 127"/>
              <p:cNvCxnSpPr/>
              <p:nvPr/>
            </p:nvCxnSpPr>
            <p:spPr>
              <a:xfrm rot="2760000">
                <a:off x="-1816735" y="1186180"/>
                <a:ext cx="11318240" cy="63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직선 연결선 128"/>
              <p:cNvCxnSpPr/>
              <p:nvPr/>
            </p:nvCxnSpPr>
            <p:spPr>
              <a:xfrm rot="2760000">
                <a:off x="-1431925" y="1226820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직선 연결선 129"/>
              <p:cNvCxnSpPr/>
              <p:nvPr/>
            </p:nvCxnSpPr>
            <p:spPr>
              <a:xfrm rot="2760000">
                <a:off x="-1237615" y="1248410"/>
                <a:ext cx="1132078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/>
              <p:cNvCxnSpPr/>
              <p:nvPr/>
            </p:nvCxnSpPr>
            <p:spPr>
              <a:xfrm rot="2760000">
                <a:off x="-947420" y="1278890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/>
              <p:cNvCxnSpPr/>
              <p:nvPr/>
            </p:nvCxnSpPr>
            <p:spPr>
              <a:xfrm rot="2760000">
                <a:off x="-753110" y="1299210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 132"/>
              <p:cNvCxnSpPr/>
              <p:nvPr/>
            </p:nvCxnSpPr>
            <p:spPr>
              <a:xfrm rot="2760000">
                <a:off x="-850900" y="1288415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 133"/>
              <p:cNvCxnSpPr/>
              <p:nvPr/>
            </p:nvCxnSpPr>
            <p:spPr>
              <a:xfrm rot="2760000">
                <a:off x="-464185" y="1329055"/>
                <a:ext cx="11322050" cy="63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/>
              <p:cNvCxnSpPr/>
              <p:nvPr/>
            </p:nvCxnSpPr>
            <p:spPr>
              <a:xfrm rot="2760000">
                <a:off x="-271145" y="1349375"/>
                <a:ext cx="11322050" cy="317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직선 연결선 135"/>
              <p:cNvCxnSpPr/>
              <p:nvPr/>
            </p:nvCxnSpPr>
            <p:spPr>
              <a:xfrm rot="2760000">
                <a:off x="311150" y="1409065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연결선 136"/>
              <p:cNvCxnSpPr/>
              <p:nvPr/>
            </p:nvCxnSpPr>
            <p:spPr>
              <a:xfrm rot="2760000">
                <a:off x="795655" y="1461135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/>
              <p:cNvCxnSpPr/>
              <p:nvPr/>
            </p:nvCxnSpPr>
            <p:spPr>
              <a:xfrm rot="2760000">
                <a:off x="986790" y="1481455"/>
                <a:ext cx="1132141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 138"/>
              <p:cNvCxnSpPr/>
              <p:nvPr/>
            </p:nvCxnSpPr>
            <p:spPr>
              <a:xfrm rot="2760000">
                <a:off x="1084580" y="1490345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39"/>
              <p:cNvCxnSpPr/>
              <p:nvPr/>
            </p:nvCxnSpPr>
            <p:spPr>
              <a:xfrm rot="2760000">
                <a:off x="-1625600" y="1207770"/>
                <a:ext cx="1131951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연결선 140"/>
              <p:cNvCxnSpPr/>
              <p:nvPr/>
            </p:nvCxnSpPr>
            <p:spPr>
              <a:xfrm rot="2760000">
                <a:off x="-1336675" y="1236345"/>
                <a:ext cx="11321415" cy="317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직선 연결선 141"/>
              <p:cNvCxnSpPr/>
              <p:nvPr/>
            </p:nvCxnSpPr>
            <p:spPr>
              <a:xfrm rot="2760000">
                <a:off x="-1142365" y="1256030"/>
                <a:ext cx="1132078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직선 연결선 142"/>
              <p:cNvCxnSpPr/>
              <p:nvPr/>
            </p:nvCxnSpPr>
            <p:spPr>
              <a:xfrm rot="2760000">
                <a:off x="-560070" y="1318895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연결선 143"/>
              <p:cNvCxnSpPr/>
              <p:nvPr/>
            </p:nvCxnSpPr>
            <p:spPr>
              <a:xfrm rot="2760000">
                <a:off x="-172720" y="1361440"/>
                <a:ext cx="11317605" cy="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 144"/>
              <p:cNvCxnSpPr/>
              <p:nvPr/>
            </p:nvCxnSpPr>
            <p:spPr>
              <a:xfrm rot="2760000">
                <a:off x="20320" y="1379855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연결선 145"/>
              <p:cNvCxnSpPr/>
              <p:nvPr/>
            </p:nvCxnSpPr>
            <p:spPr>
              <a:xfrm rot="2760000">
                <a:off x="407035" y="1418590"/>
                <a:ext cx="11320780" cy="317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/>
              <p:cNvCxnSpPr/>
              <p:nvPr/>
            </p:nvCxnSpPr>
            <p:spPr>
              <a:xfrm rot="2760000">
                <a:off x="600710" y="1440815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연결선 147"/>
              <p:cNvCxnSpPr/>
              <p:nvPr/>
            </p:nvCxnSpPr>
            <p:spPr>
              <a:xfrm rot="2760000">
                <a:off x="2729865" y="1663065"/>
                <a:ext cx="11320145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직선 연결선 148"/>
              <p:cNvCxnSpPr/>
              <p:nvPr/>
            </p:nvCxnSpPr>
            <p:spPr>
              <a:xfrm rot="2760000">
                <a:off x="2827655" y="1673860"/>
                <a:ext cx="1131951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/>
              <p:cNvCxnSpPr/>
              <p:nvPr/>
            </p:nvCxnSpPr>
            <p:spPr>
              <a:xfrm rot="2760000">
                <a:off x="2924175" y="1684020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직선 연결선 150"/>
              <p:cNvCxnSpPr/>
              <p:nvPr/>
            </p:nvCxnSpPr>
            <p:spPr>
              <a:xfrm rot="2760000">
                <a:off x="3020060" y="1696085"/>
                <a:ext cx="11319510" cy="63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직선 연결선 151"/>
              <p:cNvCxnSpPr/>
              <p:nvPr/>
            </p:nvCxnSpPr>
            <p:spPr>
              <a:xfrm rot="2760000">
                <a:off x="3115945" y="1705610"/>
                <a:ext cx="1132141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/>
              <p:cNvCxnSpPr/>
              <p:nvPr/>
            </p:nvCxnSpPr>
            <p:spPr>
              <a:xfrm rot="2760000">
                <a:off x="3215005" y="1715135"/>
                <a:ext cx="1131951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연결선 153"/>
              <p:cNvCxnSpPr/>
              <p:nvPr/>
            </p:nvCxnSpPr>
            <p:spPr>
              <a:xfrm rot="2760000">
                <a:off x="3310255" y="1725295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 154"/>
              <p:cNvCxnSpPr/>
              <p:nvPr/>
            </p:nvCxnSpPr>
            <p:spPr>
              <a:xfrm rot="2760000">
                <a:off x="3406775" y="1735455"/>
                <a:ext cx="11320145" cy="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/>
              <p:cNvCxnSpPr/>
              <p:nvPr/>
            </p:nvCxnSpPr>
            <p:spPr>
              <a:xfrm rot="2760000">
                <a:off x="3505835" y="1746250"/>
                <a:ext cx="1132078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 156"/>
              <p:cNvCxnSpPr/>
              <p:nvPr/>
            </p:nvCxnSpPr>
            <p:spPr>
              <a:xfrm rot="2760000">
                <a:off x="3600450" y="1756410"/>
                <a:ext cx="1132205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/>
              <p:cNvCxnSpPr/>
              <p:nvPr/>
            </p:nvCxnSpPr>
            <p:spPr>
              <a:xfrm rot="2760000">
                <a:off x="3697605" y="1765935"/>
                <a:ext cx="11320145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그룹 33"/>
            <p:cNvGrpSpPr/>
            <p:nvPr/>
          </p:nvGrpSpPr>
          <p:grpSpPr>
            <a:xfrm rot="2760000">
              <a:off x="-3592830" y="2656840"/>
              <a:ext cx="11322050" cy="5937885"/>
              <a:chOff x="-3592830" y="2656840"/>
              <a:chExt cx="11322050" cy="5937885"/>
            </a:xfrm>
          </p:grpSpPr>
          <p:cxnSp>
            <p:nvCxnSpPr>
              <p:cNvPr id="35" name="직선 연결선 34"/>
              <p:cNvCxnSpPr/>
              <p:nvPr/>
            </p:nvCxnSpPr>
            <p:spPr>
              <a:xfrm rot="2760000">
                <a:off x="-6254115" y="5344795"/>
                <a:ext cx="1132141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>
              <a:xfrm rot="2760000">
                <a:off x="-6060440" y="5365750"/>
                <a:ext cx="11320145" cy="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 rot="2760000">
                <a:off x="-5868035" y="5384800"/>
                <a:ext cx="1132141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 rot="2760000">
                <a:off x="-5382260" y="5436870"/>
                <a:ext cx="11321415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 rot="2760000">
                <a:off x="-4994275" y="5476875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/>
              <p:cNvCxnSpPr/>
              <p:nvPr/>
            </p:nvCxnSpPr>
            <p:spPr>
              <a:xfrm rot="2760000">
                <a:off x="-4704715" y="5507990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/>
              <p:nvPr/>
            </p:nvCxnSpPr>
            <p:spPr>
              <a:xfrm rot="2760000">
                <a:off x="-4415155" y="5538470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>
              <a:xfrm rot="2760000">
                <a:off x="-4221480" y="5559425"/>
                <a:ext cx="1132205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>
              <a:xfrm rot="2760000">
                <a:off x="-4122420" y="5568950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>
              <a:xfrm rot="2760000">
                <a:off x="-3833495" y="5598795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 rot="2760000">
                <a:off x="-3640455" y="5617845"/>
                <a:ext cx="1132078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rot="2760000">
                <a:off x="-3446145" y="5638800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>
              <a:xfrm rot="2760000">
                <a:off x="-3157220" y="5669280"/>
                <a:ext cx="1132078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>
              <a:xfrm rot="2760000">
                <a:off x="-3058795" y="5680710"/>
                <a:ext cx="1132078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>
              <a:xfrm rot="2760000">
                <a:off x="-2961640" y="5690870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>
              <a:xfrm rot="2760000">
                <a:off x="-2865120" y="5701030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>
              <a:xfrm rot="2760000">
                <a:off x="-2770505" y="5711825"/>
                <a:ext cx="1132205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 rot="2760000">
                <a:off x="-2673350" y="5721350"/>
                <a:ext cx="1132141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>
              <a:xfrm rot="2760000">
                <a:off x="-2574925" y="5730875"/>
                <a:ext cx="11320145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>
              <a:xfrm rot="2760000">
                <a:off x="-2479675" y="5741670"/>
                <a:ext cx="1132078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/>
              <p:cNvCxnSpPr/>
              <p:nvPr/>
            </p:nvCxnSpPr>
            <p:spPr>
              <a:xfrm rot="2760000">
                <a:off x="-2381250" y="5750560"/>
                <a:ext cx="1131951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/>
              <p:cNvCxnSpPr/>
              <p:nvPr/>
            </p:nvCxnSpPr>
            <p:spPr>
              <a:xfrm rot="2760000">
                <a:off x="-2285365" y="5761990"/>
                <a:ext cx="11318240" cy="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/>
              <p:cNvCxnSpPr/>
              <p:nvPr/>
            </p:nvCxnSpPr>
            <p:spPr>
              <a:xfrm rot="2760000">
                <a:off x="-2188845" y="5771515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>
              <a:xfrm rot="2760000">
                <a:off x="-2091055" y="5781675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/>
              <p:cNvCxnSpPr/>
              <p:nvPr/>
            </p:nvCxnSpPr>
            <p:spPr>
              <a:xfrm rot="2760000">
                <a:off x="-1994535" y="5790565"/>
                <a:ext cx="11320145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/>
              <p:nvPr/>
            </p:nvCxnSpPr>
            <p:spPr>
              <a:xfrm rot="2760000">
                <a:off x="-1897380" y="5802630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/>
              <p:cNvCxnSpPr/>
              <p:nvPr/>
            </p:nvCxnSpPr>
            <p:spPr>
              <a:xfrm rot="2760000">
                <a:off x="-1801495" y="5811520"/>
                <a:ext cx="1132078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/>
              <p:cNvCxnSpPr/>
              <p:nvPr/>
            </p:nvCxnSpPr>
            <p:spPr>
              <a:xfrm rot="2760000">
                <a:off x="-1704975" y="5824220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/>
              <p:cNvCxnSpPr/>
              <p:nvPr/>
            </p:nvCxnSpPr>
            <p:spPr>
              <a:xfrm rot="2760000">
                <a:off x="-6544945" y="5313045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/>
              <p:cNvCxnSpPr/>
              <p:nvPr/>
            </p:nvCxnSpPr>
            <p:spPr>
              <a:xfrm rot="2760000">
                <a:off x="-6447155" y="5324475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/>
              <p:nvPr/>
            </p:nvCxnSpPr>
            <p:spPr>
              <a:xfrm rot="2760000">
                <a:off x="-6350000" y="5334000"/>
                <a:ext cx="11320145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/>
              <p:nvPr/>
            </p:nvCxnSpPr>
            <p:spPr>
              <a:xfrm rot="2760000">
                <a:off x="-6154420" y="5354955"/>
                <a:ext cx="11318240" cy="63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/>
              <p:nvPr/>
            </p:nvCxnSpPr>
            <p:spPr>
              <a:xfrm rot="2760000">
                <a:off x="-5769610" y="5395595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/>
              <p:cNvCxnSpPr/>
              <p:nvPr/>
            </p:nvCxnSpPr>
            <p:spPr>
              <a:xfrm rot="2760000">
                <a:off x="-5575300" y="5417185"/>
                <a:ext cx="1132078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 rot="2760000">
                <a:off x="-5285105" y="5447665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 rot="2760000">
                <a:off x="-5090795" y="5467985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/>
              <p:cNvCxnSpPr/>
              <p:nvPr/>
            </p:nvCxnSpPr>
            <p:spPr>
              <a:xfrm rot="2760000">
                <a:off x="-5188585" y="5457190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/>
              <p:cNvCxnSpPr/>
              <p:nvPr/>
            </p:nvCxnSpPr>
            <p:spPr>
              <a:xfrm rot="2760000">
                <a:off x="-4801870" y="5497830"/>
                <a:ext cx="11322050" cy="63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/>
              <p:cNvCxnSpPr/>
              <p:nvPr/>
            </p:nvCxnSpPr>
            <p:spPr>
              <a:xfrm rot="2760000">
                <a:off x="-4608830" y="5518150"/>
                <a:ext cx="11322050" cy="317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/>
              <p:cNvCxnSpPr/>
              <p:nvPr/>
            </p:nvCxnSpPr>
            <p:spPr>
              <a:xfrm rot="2760000">
                <a:off x="-4026535" y="5577840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/>
              <p:cNvCxnSpPr/>
              <p:nvPr/>
            </p:nvCxnSpPr>
            <p:spPr>
              <a:xfrm rot="2760000">
                <a:off x="-3542030" y="5629910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/>
              <p:cNvCxnSpPr/>
              <p:nvPr/>
            </p:nvCxnSpPr>
            <p:spPr>
              <a:xfrm rot="2760000">
                <a:off x="-3350895" y="5650230"/>
                <a:ext cx="1132141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/>
              <p:cNvCxnSpPr/>
              <p:nvPr/>
            </p:nvCxnSpPr>
            <p:spPr>
              <a:xfrm rot="2760000">
                <a:off x="-3253105" y="5659120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/>
              <p:cNvCxnSpPr/>
              <p:nvPr/>
            </p:nvCxnSpPr>
            <p:spPr>
              <a:xfrm rot="2760000">
                <a:off x="-5963285" y="5376545"/>
                <a:ext cx="1131951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/>
              <p:cNvCxnSpPr/>
              <p:nvPr/>
            </p:nvCxnSpPr>
            <p:spPr>
              <a:xfrm rot="2760000">
                <a:off x="-5674360" y="5405120"/>
                <a:ext cx="11321415" cy="317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/>
              <p:cNvCxnSpPr/>
              <p:nvPr/>
            </p:nvCxnSpPr>
            <p:spPr>
              <a:xfrm rot="2760000">
                <a:off x="-5480050" y="5424805"/>
                <a:ext cx="1132078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/>
              <p:cNvCxnSpPr/>
              <p:nvPr/>
            </p:nvCxnSpPr>
            <p:spPr>
              <a:xfrm rot="2760000">
                <a:off x="-4897755" y="5487670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/>
              <p:cNvCxnSpPr/>
              <p:nvPr/>
            </p:nvCxnSpPr>
            <p:spPr>
              <a:xfrm rot="2760000">
                <a:off x="-4510405" y="5530215"/>
                <a:ext cx="11317605" cy="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/>
              <p:cNvCxnSpPr/>
              <p:nvPr/>
            </p:nvCxnSpPr>
            <p:spPr>
              <a:xfrm rot="2760000">
                <a:off x="-4317365" y="5548630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/>
              <p:cNvCxnSpPr/>
              <p:nvPr/>
            </p:nvCxnSpPr>
            <p:spPr>
              <a:xfrm rot="2760000">
                <a:off x="-3930650" y="5587365"/>
                <a:ext cx="11320780" cy="317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/>
              <p:cNvCxnSpPr/>
              <p:nvPr/>
            </p:nvCxnSpPr>
            <p:spPr>
              <a:xfrm rot="2760000">
                <a:off x="-3736975" y="5609590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/>
              <p:cNvCxnSpPr/>
              <p:nvPr/>
            </p:nvCxnSpPr>
            <p:spPr>
              <a:xfrm rot="2760000">
                <a:off x="-1607820" y="5831840"/>
                <a:ext cx="11320145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/>
              <p:cNvCxnSpPr/>
              <p:nvPr/>
            </p:nvCxnSpPr>
            <p:spPr>
              <a:xfrm rot="2760000">
                <a:off x="-1510030" y="5842635"/>
                <a:ext cx="1131951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/>
              <p:cNvCxnSpPr/>
              <p:nvPr/>
            </p:nvCxnSpPr>
            <p:spPr>
              <a:xfrm rot="2760000">
                <a:off x="-1413510" y="5852795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/>
              <p:cNvCxnSpPr/>
              <p:nvPr/>
            </p:nvCxnSpPr>
            <p:spPr>
              <a:xfrm rot="2760000">
                <a:off x="-1317625" y="5864860"/>
                <a:ext cx="11319510" cy="63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/>
              <p:cNvCxnSpPr/>
              <p:nvPr/>
            </p:nvCxnSpPr>
            <p:spPr>
              <a:xfrm rot="2760000">
                <a:off x="-1221740" y="5874385"/>
                <a:ext cx="1132141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/>
              <p:cNvCxnSpPr/>
              <p:nvPr/>
            </p:nvCxnSpPr>
            <p:spPr>
              <a:xfrm rot="2760000">
                <a:off x="-1122680" y="5883910"/>
                <a:ext cx="1131951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/>
              <p:cNvCxnSpPr/>
              <p:nvPr/>
            </p:nvCxnSpPr>
            <p:spPr>
              <a:xfrm rot="2760000">
                <a:off x="-1027430" y="5894070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/>
              <p:cNvCxnSpPr/>
              <p:nvPr/>
            </p:nvCxnSpPr>
            <p:spPr>
              <a:xfrm rot="2760000">
                <a:off x="-930910" y="5904230"/>
                <a:ext cx="11320145" cy="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/>
              <p:cNvCxnSpPr/>
              <p:nvPr/>
            </p:nvCxnSpPr>
            <p:spPr>
              <a:xfrm rot="2760000">
                <a:off x="-831850" y="5915025"/>
                <a:ext cx="1132078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/>
              <p:cNvCxnSpPr/>
              <p:nvPr/>
            </p:nvCxnSpPr>
            <p:spPr>
              <a:xfrm rot="2760000">
                <a:off x="-737235" y="5925185"/>
                <a:ext cx="1132205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/>
              <p:cNvCxnSpPr/>
              <p:nvPr/>
            </p:nvCxnSpPr>
            <p:spPr>
              <a:xfrm rot="2760000">
                <a:off x="-640080" y="5934710"/>
                <a:ext cx="11320145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TextBox 14"/>
          <p:cNvSpPr txBox="1">
            <a:spLocks/>
          </p:cNvSpPr>
          <p:nvPr/>
        </p:nvSpPr>
        <p:spPr>
          <a:xfrm>
            <a:off x="2773045" y="2774315"/>
            <a:ext cx="3602355" cy="6457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cap="none" dirty="0" smtClean="0">
                <a:solidFill>
                  <a:schemeClr val="bg1"/>
                </a:solidFill>
                <a:latin typeface="+mj-lt"/>
                <a:ea typeface="굴림" panose="020B0600000101010101" pitchFamily="50" charset="-127"/>
              </a:rPr>
              <a:t>Thank U</a:t>
            </a:r>
            <a:endParaRPr lang="ko-KR" altLang="en-US" sz="3600" b="1" cap="none" dirty="0" smtClean="0">
              <a:solidFill>
                <a:schemeClr val="bg1"/>
              </a:solidFill>
              <a:latin typeface="+mj-lt"/>
              <a:ea typeface="굴림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>
            <a:spLocks/>
          </p:cNvSpPr>
          <p:nvPr/>
        </p:nvSpPr>
        <p:spPr>
          <a:xfrm>
            <a:off x="323215" y="313055"/>
            <a:ext cx="1892300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차례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3" name="도형 32"/>
          <p:cNvCxnSpPr/>
          <p:nvPr/>
        </p:nvCxnSpPr>
        <p:spPr>
          <a:xfrm>
            <a:off x="467544" y="1334770"/>
            <a:ext cx="5039995" cy="4679950"/>
          </a:xfrm>
          <a:prstGeom prst="line">
            <a:avLst/>
          </a:prstGeom>
          <a:ln w="22225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도형 33"/>
          <p:cNvSpPr>
            <a:spLocks/>
          </p:cNvSpPr>
          <p:nvPr/>
        </p:nvSpPr>
        <p:spPr>
          <a:xfrm>
            <a:off x="718369" y="1554480"/>
            <a:ext cx="138430" cy="142875"/>
          </a:xfrm>
          <a:prstGeom prst="ellipse">
            <a:avLst/>
          </a:prstGeom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5" name="도형 34"/>
          <p:cNvSpPr>
            <a:spLocks/>
          </p:cNvSpPr>
          <p:nvPr/>
        </p:nvSpPr>
        <p:spPr>
          <a:xfrm>
            <a:off x="1223829" y="2059305"/>
            <a:ext cx="138430" cy="142875"/>
          </a:xfrm>
          <a:prstGeom prst="ellipse">
            <a:avLst/>
          </a:prstGeom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6" name="도형 35"/>
          <p:cNvSpPr>
            <a:spLocks/>
          </p:cNvSpPr>
          <p:nvPr/>
        </p:nvSpPr>
        <p:spPr>
          <a:xfrm>
            <a:off x="1808664" y="2543175"/>
            <a:ext cx="138430" cy="142875"/>
          </a:xfrm>
          <a:prstGeom prst="ellipse">
            <a:avLst/>
          </a:prstGeom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7" name="도형 36"/>
          <p:cNvSpPr>
            <a:spLocks/>
          </p:cNvSpPr>
          <p:nvPr/>
        </p:nvSpPr>
        <p:spPr>
          <a:xfrm>
            <a:off x="2354764" y="3070225"/>
            <a:ext cx="138430" cy="142875"/>
          </a:xfrm>
          <a:prstGeom prst="ellipse">
            <a:avLst/>
          </a:prstGeom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9" name="도형 38"/>
          <p:cNvSpPr>
            <a:spLocks/>
          </p:cNvSpPr>
          <p:nvPr/>
        </p:nvSpPr>
        <p:spPr>
          <a:xfrm>
            <a:off x="1497514" y="1081405"/>
            <a:ext cx="2512695" cy="358775"/>
          </a:xfrm>
          <a:prstGeom prst="callout2">
            <a:avLst>
              <a:gd name="adj1" fmla="val 43338"/>
              <a:gd name="adj2" fmla="val 17032"/>
              <a:gd name="adj3" fmla="val 43338"/>
              <a:gd name="adj4" fmla="val -12338"/>
              <a:gd name="adj5" fmla="val 143347"/>
              <a:gd name="adj6" fmla="val -27986"/>
            </a:avLst>
          </a:prstGeom>
          <a:noFill/>
          <a:ln w="254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종합설계 개요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0" name="도형 39"/>
          <p:cNvSpPr>
            <a:spLocks/>
          </p:cNvSpPr>
          <p:nvPr/>
        </p:nvSpPr>
        <p:spPr>
          <a:xfrm>
            <a:off x="2008689" y="1605280"/>
            <a:ext cx="2512695" cy="358775"/>
          </a:xfrm>
          <a:prstGeom prst="callout2">
            <a:avLst>
              <a:gd name="adj1" fmla="val 43338"/>
              <a:gd name="adj2" fmla="val 17032"/>
              <a:gd name="adj3" fmla="val 43338"/>
              <a:gd name="adj4" fmla="val -12338"/>
              <a:gd name="adj5" fmla="val 143347"/>
              <a:gd name="adj6" fmla="val -27986"/>
            </a:avLst>
          </a:prstGeom>
          <a:noFill/>
          <a:ln w="254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관련연구 및 사례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1" name="도형 40"/>
          <p:cNvSpPr>
            <a:spLocks/>
          </p:cNvSpPr>
          <p:nvPr/>
        </p:nvSpPr>
        <p:spPr>
          <a:xfrm>
            <a:off x="2590984" y="2103755"/>
            <a:ext cx="2959735" cy="344805"/>
          </a:xfrm>
          <a:prstGeom prst="callout2">
            <a:avLst>
              <a:gd name="adj1" fmla="val 40676"/>
              <a:gd name="adj2" fmla="val 16227"/>
              <a:gd name="adj3" fmla="val 38269"/>
              <a:gd name="adj4" fmla="val -10060"/>
              <a:gd name="adj5" fmla="val 149204"/>
              <a:gd name="adj6" fmla="val -24296"/>
            </a:avLst>
          </a:prstGeom>
          <a:noFill/>
          <a:ln w="254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시스템 수행 시나리오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2" name="도형 41"/>
          <p:cNvSpPr>
            <a:spLocks/>
          </p:cNvSpPr>
          <p:nvPr/>
        </p:nvSpPr>
        <p:spPr>
          <a:xfrm>
            <a:off x="3121209" y="2632075"/>
            <a:ext cx="2512695" cy="358775"/>
          </a:xfrm>
          <a:prstGeom prst="callout2">
            <a:avLst>
              <a:gd name="adj1" fmla="val 43338"/>
              <a:gd name="adj2" fmla="val 17032"/>
              <a:gd name="adj3" fmla="val 43338"/>
              <a:gd name="adj4" fmla="val -12338"/>
              <a:gd name="adj5" fmla="val 143347"/>
              <a:gd name="adj6" fmla="val -27986"/>
            </a:avLst>
          </a:prstGeom>
          <a:noFill/>
          <a:ln w="254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시스템 구성도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4" name="도형 43"/>
          <p:cNvSpPr>
            <a:spLocks/>
          </p:cNvSpPr>
          <p:nvPr/>
        </p:nvSpPr>
        <p:spPr>
          <a:xfrm>
            <a:off x="2938964" y="3629660"/>
            <a:ext cx="138430" cy="142875"/>
          </a:xfrm>
          <a:prstGeom prst="ellipse">
            <a:avLst/>
          </a:prstGeom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5" name="도형 44"/>
          <p:cNvSpPr>
            <a:spLocks/>
          </p:cNvSpPr>
          <p:nvPr/>
        </p:nvSpPr>
        <p:spPr>
          <a:xfrm>
            <a:off x="3563169" y="4211320"/>
            <a:ext cx="138430" cy="142875"/>
          </a:xfrm>
          <a:prstGeom prst="ellipse">
            <a:avLst/>
          </a:prstGeom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6" name="도형 45"/>
          <p:cNvSpPr>
            <a:spLocks/>
          </p:cNvSpPr>
          <p:nvPr/>
        </p:nvSpPr>
        <p:spPr>
          <a:xfrm>
            <a:off x="4240079" y="4814570"/>
            <a:ext cx="138430" cy="142875"/>
          </a:xfrm>
          <a:prstGeom prst="ellipse">
            <a:avLst/>
          </a:prstGeom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7" name="도형 46"/>
          <p:cNvSpPr>
            <a:spLocks/>
          </p:cNvSpPr>
          <p:nvPr/>
        </p:nvSpPr>
        <p:spPr>
          <a:xfrm>
            <a:off x="4789989" y="5344160"/>
            <a:ext cx="138430" cy="142875"/>
          </a:xfrm>
          <a:prstGeom prst="ellipse">
            <a:avLst/>
          </a:prstGeom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8" name="도형 47"/>
          <p:cNvSpPr>
            <a:spLocks/>
          </p:cNvSpPr>
          <p:nvPr/>
        </p:nvSpPr>
        <p:spPr>
          <a:xfrm>
            <a:off x="3794309" y="3216275"/>
            <a:ext cx="3091815" cy="344805"/>
          </a:xfrm>
          <a:prstGeom prst="callout2">
            <a:avLst>
              <a:gd name="adj1" fmla="val 34944"/>
              <a:gd name="adj2" fmla="val 14273"/>
              <a:gd name="adj3" fmla="val 34944"/>
              <a:gd name="adj4" fmla="val -12755"/>
              <a:gd name="adj5" fmla="val 145880"/>
              <a:gd name="adj6" fmla="val -25764"/>
            </a:avLst>
          </a:prstGeom>
          <a:noFill/>
          <a:ln w="254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개발환경 및 개발방법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9" name="도형 48"/>
          <p:cNvSpPr>
            <a:spLocks/>
          </p:cNvSpPr>
          <p:nvPr/>
        </p:nvSpPr>
        <p:spPr>
          <a:xfrm>
            <a:off x="4234364" y="3772535"/>
            <a:ext cx="2162175" cy="358775"/>
          </a:xfrm>
          <a:prstGeom prst="callout2">
            <a:avLst>
              <a:gd name="adj1" fmla="val 40856"/>
              <a:gd name="adj2" fmla="val 23120"/>
              <a:gd name="adj3" fmla="val 43870"/>
              <a:gd name="adj4" fmla="val -11662"/>
              <a:gd name="adj5" fmla="val 143347"/>
              <a:gd name="adj6" fmla="val -27986"/>
            </a:avLst>
          </a:prstGeom>
          <a:noFill/>
          <a:ln w="254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업무 분담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0" name="도형 49"/>
          <p:cNvSpPr>
            <a:spLocks/>
          </p:cNvSpPr>
          <p:nvPr/>
        </p:nvSpPr>
        <p:spPr>
          <a:xfrm>
            <a:off x="5075739" y="4349115"/>
            <a:ext cx="3091815" cy="344805"/>
          </a:xfrm>
          <a:prstGeom prst="callout2">
            <a:avLst>
              <a:gd name="adj1" fmla="val 44097"/>
              <a:gd name="adj2" fmla="val 10292"/>
              <a:gd name="adj3" fmla="val 41042"/>
              <a:gd name="adj4" fmla="val -12773"/>
              <a:gd name="adj5" fmla="val 149204"/>
              <a:gd name="adj6" fmla="val -24296"/>
            </a:avLst>
          </a:prstGeom>
          <a:noFill/>
          <a:ln w="254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종합설계 수행일정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도형 50"/>
          <p:cNvSpPr>
            <a:spLocks/>
          </p:cNvSpPr>
          <p:nvPr/>
        </p:nvSpPr>
        <p:spPr>
          <a:xfrm>
            <a:off x="5637079" y="4888865"/>
            <a:ext cx="3091815" cy="344805"/>
          </a:xfrm>
          <a:prstGeom prst="callout2">
            <a:avLst>
              <a:gd name="adj1" fmla="val 40954"/>
              <a:gd name="adj2" fmla="val 7662"/>
              <a:gd name="adj3" fmla="val 45014"/>
              <a:gd name="adj4" fmla="val -13801"/>
              <a:gd name="adj5" fmla="val 149204"/>
              <a:gd name="adj6" fmla="val -24296"/>
            </a:avLst>
          </a:prstGeom>
          <a:noFill/>
          <a:ln w="254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필요기술 및 참고문헌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도형 50"/>
          <p:cNvSpPr>
            <a:spLocks/>
          </p:cNvSpPr>
          <p:nvPr/>
        </p:nvSpPr>
        <p:spPr>
          <a:xfrm>
            <a:off x="6052185" y="5400675"/>
            <a:ext cx="3091815" cy="344805"/>
          </a:xfrm>
          <a:prstGeom prst="callout2">
            <a:avLst>
              <a:gd name="adj1" fmla="val 45098"/>
              <a:gd name="adj2" fmla="val -655"/>
              <a:gd name="adj3" fmla="val 45014"/>
              <a:gd name="adj4" fmla="val -13801"/>
              <a:gd name="adj5" fmla="val 149204"/>
              <a:gd name="adj6" fmla="val -24296"/>
            </a:avLst>
          </a:prstGeom>
          <a:noFill/>
          <a:ln w="254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err="1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GitHub</a:t>
            </a: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주소</a:t>
            </a:r>
          </a:p>
        </p:txBody>
      </p:sp>
      <p:sp>
        <p:nvSpPr>
          <p:cNvPr id="21" name="도형 46"/>
          <p:cNvSpPr>
            <a:spLocks/>
          </p:cNvSpPr>
          <p:nvPr/>
        </p:nvSpPr>
        <p:spPr>
          <a:xfrm>
            <a:off x="5271001" y="5783004"/>
            <a:ext cx="138430" cy="142875"/>
          </a:xfrm>
          <a:prstGeom prst="ellipse">
            <a:avLst/>
          </a:prstGeom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6270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1. 종합설계 개요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323214" y="1162430"/>
            <a:ext cx="8820786" cy="404854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defTabSz="508000" eaLnBrk="0"/>
            <a:r>
              <a:rPr lang="en-US" altLang="ko-KR" sz="1800" b="0" cap="none" dirty="0" smtClean="0">
                <a:solidFill>
                  <a:schemeClr val="accent6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◆</a:t>
            </a: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 smtClean="0">
                <a:solidFill>
                  <a:schemeClr val="accent6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연구</a:t>
            </a:r>
            <a:r>
              <a:rPr lang="en-US" altLang="ko-KR" dirty="0" smtClean="0">
                <a:solidFill>
                  <a:schemeClr val="accent6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 smtClean="0">
                <a:solidFill>
                  <a:schemeClr val="accent6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개발</a:t>
            </a:r>
            <a:r>
              <a:rPr lang="en-US" altLang="ko-KR" dirty="0" smtClean="0">
                <a:solidFill>
                  <a:schemeClr val="accent6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dirty="0" smtClean="0">
                <a:solidFill>
                  <a:schemeClr val="accent6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배경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defTabSz="508000" eaLnBrk="0"/>
            <a:endParaRPr lang="ko-KR" altLang="en-US" sz="1800" b="0" cap="none" dirty="0" smtClean="0">
              <a:solidFill>
                <a:schemeClr val="accent6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b="0" cap="none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모기를 잡기 위해서 사용자가 미리 </a:t>
            </a:r>
            <a:r>
              <a:rPr lang="ko-KR" altLang="en-US" sz="16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퇴치제를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사용하여야 하며</a:t>
            </a:r>
            <a:endParaRPr lang="en-US" altLang="ko-KR" sz="16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b="0" cap="none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ko-KR" altLang="en-US" sz="1600" b="0" cap="none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잠든 이후에는 사용이 힘들어 모기 퇴치가 </a:t>
            </a:r>
            <a:r>
              <a:rPr lang="ko-KR" altLang="en-US" sz="1600" b="0" cap="none" dirty="0" err="1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힘듬</a:t>
            </a:r>
            <a:endParaRPr lang="en-US" altLang="ko-KR" sz="1600" b="0" cap="none" dirty="0" smtClean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1600" b="0" cap="none" dirty="0" smtClean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- 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자동 분사기능을 사용하더라도 퇴치제의 불필요한 낭비를 막을 수 없음</a:t>
            </a:r>
            <a:endParaRPr lang="en-US" altLang="ko-KR" sz="1600" b="0" cap="none" dirty="0" smtClean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accent6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◆ 연구 </a:t>
            </a:r>
            <a:r>
              <a:rPr lang="en-US" altLang="ko-KR" sz="1800" b="0" cap="none" dirty="0" err="1" smtClean="0">
                <a:solidFill>
                  <a:schemeClr val="accent6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개발</a:t>
            </a:r>
            <a:r>
              <a:rPr lang="en-US" altLang="ko-KR" sz="1800" b="0" cap="none" dirty="0" smtClean="0">
                <a:solidFill>
                  <a:schemeClr val="accent6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b="0" cap="none" dirty="0" err="1" smtClean="0">
                <a:solidFill>
                  <a:schemeClr val="accent6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목표</a:t>
            </a:r>
            <a:endParaRPr lang="en-US" altLang="ko-KR" sz="1800" b="0" cap="none" dirty="0" smtClean="0">
              <a:solidFill>
                <a:schemeClr val="accent6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b="0" cap="none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모기의 비행주파수를 토대로 모기의 존재 유무를 알아내어 </a:t>
            </a:r>
            <a:r>
              <a:rPr lang="ko-KR" altLang="en-US" sz="16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모기퇴치제를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사용</a:t>
            </a:r>
            <a:endParaRPr lang="en-US" altLang="ko-KR" sz="1600" b="0" cap="none" dirty="0" smtClean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accent6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◆ 연구 </a:t>
            </a:r>
            <a:r>
              <a:rPr lang="en-US" altLang="ko-KR" sz="1800" b="0" cap="none" dirty="0" err="1" smtClean="0">
                <a:solidFill>
                  <a:schemeClr val="accent6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개발</a:t>
            </a:r>
            <a:r>
              <a:rPr lang="en-US" altLang="ko-KR" sz="1800" b="0" cap="none" dirty="0" smtClean="0">
                <a:solidFill>
                  <a:schemeClr val="accent6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b="0" cap="none" dirty="0" err="1" smtClean="0">
                <a:solidFill>
                  <a:schemeClr val="accent6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효과</a:t>
            </a:r>
            <a:endParaRPr lang="en-US" altLang="ko-KR" sz="1800" b="0" cap="none" dirty="0" smtClean="0">
              <a:solidFill>
                <a:schemeClr val="accent6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defTabSz="508000" eaLnBrk="0"/>
            <a:r>
              <a:rPr lang="en-US" altLang="ko-KR" sz="1800" b="0" cap="none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- 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모기퇴치제의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불필요한 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낭비를 막음</a:t>
            </a:r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508000" eaLnBrk="0"/>
            <a:endParaRPr lang="ko-KR" altLang="en-US" sz="1500" b="0" cap="none" dirty="0" smtClean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215" y="313055"/>
            <a:ext cx="8371840" cy="4001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defTabSz="508000"/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2, 관련 연구 및 </a:t>
            </a:r>
            <a:r>
              <a:rPr lang="en-US" altLang="ko-KR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사례</a:t>
            </a:r>
            <a:endParaRPr lang="en-US" altLang="ko-KR" dirty="0">
              <a:latin typeface="맑은 고딕" charset="0"/>
              <a:ea typeface="맑은 고딕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44008" y="1706177"/>
            <a:ext cx="36910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시간 및 강도를 자동으로 설정해주는 스마트 모드 기능이 있음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단점 </a:t>
            </a:r>
            <a:r>
              <a:rPr lang="en-US" altLang="ko-KR" dirty="0" smtClean="0"/>
              <a:t>: </a:t>
            </a:r>
          </a:p>
          <a:p>
            <a:r>
              <a:rPr lang="ko-KR" altLang="en-US" dirty="0" smtClean="0"/>
              <a:t>모기의 존재유무와 상관없이 사용되기에 퇴치제의 낭비가 예상됨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05336" y="1048106"/>
            <a:ext cx="2826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err="1" smtClean="0"/>
              <a:t>홈매트</a:t>
            </a:r>
            <a:r>
              <a:rPr lang="ko-KR" altLang="en-US" sz="2400" b="1" dirty="0" smtClean="0"/>
              <a:t> </a:t>
            </a:r>
            <a:r>
              <a:rPr lang="ko-KR" altLang="en-US" sz="2400" b="1" dirty="0" err="1" smtClean="0"/>
              <a:t>홈컨트롤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3" y="1145067"/>
            <a:ext cx="2485859" cy="24643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04" y="4119610"/>
            <a:ext cx="3766698" cy="20882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93667" y="3935629"/>
            <a:ext cx="2826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/>
              <a:t>모기퇴치어플</a:t>
            </a:r>
            <a:endParaRPr lang="ko-KR" alt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669650" y="4453516"/>
            <a:ext cx="36910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천적의 고주파나 수컷모기의 비행음파를 이용한 </a:t>
            </a:r>
            <a:r>
              <a:rPr lang="ko-KR" altLang="en-US" dirty="0" err="1" smtClean="0"/>
              <a:t>어플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단점 </a:t>
            </a:r>
            <a:r>
              <a:rPr lang="en-US" altLang="ko-KR" dirty="0" smtClean="0"/>
              <a:t>: </a:t>
            </a:r>
          </a:p>
          <a:p>
            <a:r>
              <a:rPr lang="ko-KR" altLang="en-US" dirty="0" smtClean="0"/>
              <a:t>효과가 거의 없으며 퇴치가 아닌 기피효과를 내는 정도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7540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3, 시스템 수행 시나리오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27855" y="4610603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아두이노의</a:t>
            </a:r>
            <a:r>
              <a:rPr lang="ko-KR" altLang="en-US" dirty="0" smtClean="0"/>
              <a:t> 마이크 모듈로 모기의 소리측정</a:t>
            </a:r>
            <a:endParaRPr lang="en-US" altLang="ko-KR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29" y="1903102"/>
            <a:ext cx="2732181" cy="203078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143" y="1512884"/>
            <a:ext cx="2621412" cy="2621412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3417810" y="2564075"/>
            <a:ext cx="2232248" cy="61139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742239"/>
            <a:ext cx="3593018" cy="2483174"/>
          </a:xfrm>
          <a:prstGeom prst="rect">
            <a:avLst/>
          </a:prstGeom>
        </p:spPr>
      </p:pic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7540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3, 시스템 수행 시나리오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78250" y="4963428"/>
            <a:ext cx="576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마이크 모듈에서 </a:t>
            </a:r>
            <a:r>
              <a:rPr lang="ko-KR" altLang="en-US" dirty="0" err="1" smtClean="0"/>
              <a:t>아두이노로</a:t>
            </a:r>
            <a:r>
              <a:rPr lang="ko-KR" altLang="en-US" dirty="0" smtClean="0"/>
              <a:t> 소리를 전달</a:t>
            </a:r>
            <a:endParaRPr lang="en-US" altLang="ko-KR" dirty="0" smtClean="0"/>
          </a:p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내에서 소리의 세기에서 주파수를 추출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85" y="1673120"/>
            <a:ext cx="2621412" cy="2621412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2704982" y="2708538"/>
            <a:ext cx="2232248" cy="61139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24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7540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3, 시스템 수행 시나리오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15" y="1658508"/>
            <a:ext cx="3593018" cy="248317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091" y="1484784"/>
            <a:ext cx="3013181" cy="3013181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4139952" y="2775159"/>
            <a:ext cx="1981077" cy="4324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75656" y="4694692"/>
            <a:ext cx="6034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추출한 주파수가 모기의 주파수와 일치한다면</a:t>
            </a:r>
            <a:endParaRPr lang="en-US" altLang="ko-KR" dirty="0" smtClean="0"/>
          </a:p>
          <a:p>
            <a:r>
              <a:rPr lang="ko-KR" altLang="en-US" dirty="0" smtClean="0"/>
              <a:t>모기가 존재한다고 판단하고 분사기의 모터를 작동하여 </a:t>
            </a:r>
            <a:r>
              <a:rPr lang="ko-KR" altLang="en-US" dirty="0" err="1" smtClean="0"/>
              <a:t>모기퇴치제분사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6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112" y="3105476"/>
            <a:ext cx="1896107" cy="1424789"/>
          </a:xfrm>
          <a:prstGeom prst="rect">
            <a:avLst/>
          </a:prstGeom>
        </p:spPr>
      </p:pic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7540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3, 시스템 수행 시나리오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112" y="738910"/>
            <a:ext cx="3593018" cy="2483174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3027035" y="3752805"/>
            <a:ext cx="1981077" cy="4324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70012" y="5060986"/>
            <a:ext cx="66303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스마트폰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어플로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퇴치제</a:t>
            </a:r>
            <a:r>
              <a:rPr lang="ko-KR" altLang="en-US" dirty="0" smtClean="0"/>
              <a:t> 자동분사 간격 조절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와이파이</a:t>
            </a:r>
            <a:r>
              <a:rPr lang="ko-KR" altLang="en-US" dirty="0" smtClean="0"/>
              <a:t> 모듈을 통하여 서버에 접속하여 </a:t>
            </a:r>
            <a:endParaRPr lang="en-US" altLang="ko-KR" dirty="0" smtClean="0"/>
          </a:p>
          <a:p>
            <a:r>
              <a:rPr lang="ko-KR" altLang="en-US" dirty="0" smtClean="0"/>
              <a:t>모기를 인식한 시간을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기록하여 </a:t>
            </a:r>
            <a:r>
              <a:rPr lang="ko-KR" altLang="en-US" dirty="0" err="1" smtClean="0"/>
              <a:t>스마트폰으로</a:t>
            </a:r>
            <a:r>
              <a:rPr lang="ko-KR" altLang="en-US" dirty="0" smtClean="0"/>
              <a:t> 확인가능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43" y="1483324"/>
            <a:ext cx="1907125" cy="324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05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448" y="1994293"/>
            <a:ext cx="1026071" cy="771019"/>
          </a:xfrm>
          <a:prstGeom prst="rect">
            <a:avLst/>
          </a:prstGeom>
        </p:spPr>
      </p:pic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6905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4, 시스템 구성도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8" name="도형 60"/>
          <p:cNvCxnSpPr/>
          <p:nvPr/>
        </p:nvCxnSpPr>
        <p:spPr>
          <a:xfrm flipH="1">
            <a:off x="1664440" y="1790155"/>
            <a:ext cx="1595046" cy="0"/>
          </a:xfrm>
          <a:prstGeom prst="line">
            <a:avLst/>
          </a:prstGeom>
          <a:noFill/>
          <a:ln w="22225" cap="flat" cmpd="sng">
            <a:solidFill>
              <a:schemeClr val="tx1">
                <a:alpha val="100000"/>
              </a:schemeClr>
            </a:solidFill>
            <a:prstDash val="sysDot"/>
            <a:round/>
            <a:head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42" y="1034071"/>
            <a:ext cx="1512168" cy="15121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646" y="606076"/>
            <a:ext cx="2065412" cy="1427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34018" y="195120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소리 전달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4168374"/>
            <a:ext cx="1656184" cy="1656184"/>
          </a:xfrm>
          <a:prstGeom prst="rect">
            <a:avLst/>
          </a:prstGeom>
        </p:spPr>
      </p:pic>
      <p:cxnSp>
        <p:nvCxnSpPr>
          <p:cNvPr id="33" name="도형 60"/>
          <p:cNvCxnSpPr/>
          <p:nvPr/>
        </p:nvCxnSpPr>
        <p:spPr>
          <a:xfrm flipV="1">
            <a:off x="3815941" y="2135870"/>
            <a:ext cx="726" cy="2032504"/>
          </a:xfrm>
          <a:prstGeom prst="line">
            <a:avLst/>
          </a:prstGeom>
          <a:noFill/>
          <a:ln w="22225" cap="flat" cmpd="sng">
            <a:solidFill>
              <a:schemeClr val="tx1">
                <a:alpha val="100000"/>
              </a:schemeClr>
            </a:solidFill>
            <a:prstDash val="sysDot"/>
            <a:round/>
            <a:head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800014" y="3471937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모터 작동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28" y="4584634"/>
            <a:ext cx="1413990" cy="1050996"/>
          </a:xfrm>
          <a:prstGeom prst="rect">
            <a:avLst/>
          </a:prstGeom>
        </p:spPr>
      </p:pic>
      <p:cxnSp>
        <p:nvCxnSpPr>
          <p:cNvPr id="41" name="도형 60"/>
          <p:cNvCxnSpPr/>
          <p:nvPr/>
        </p:nvCxnSpPr>
        <p:spPr>
          <a:xfrm>
            <a:off x="1174628" y="2708920"/>
            <a:ext cx="843" cy="1526035"/>
          </a:xfrm>
          <a:prstGeom prst="line">
            <a:avLst/>
          </a:prstGeom>
          <a:noFill/>
          <a:ln w="22225" cap="flat" cmpd="sng">
            <a:solidFill>
              <a:schemeClr val="tx1">
                <a:alpha val="100000"/>
              </a:schemeClr>
            </a:solidFill>
            <a:prstDash val="sysDot"/>
            <a:round/>
            <a:head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도형 60"/>
          <p:cNvCxnSpPr/>
          <p:nvPr/>
        </p:nvCxnSpPr>
        <p:spPr>
          <a:xfrm>
            <a:off x="1906026" y="5110132"/>
            <a:ext cx="1225814" cy="0"/>
          </a:xfrm>
          <a:prstGeom prst="line">
            <a:avLst/>
          </a:prstGeom>
          <a:noFill/>
          <a:ln w="22225" cap="flat" cmpd="sng">
            <a:solidFill>
              <a:schemeClr val="tx1">
                <a:alpha val="100000"/>
              </a:schemeClr>
            </a:solidFill>
            <a:prstDash val="sysDot"/>
            <a:round/>
            <a:head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174628" y="3531791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소리 전달</a:t>
            </a:r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741883" y="526629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퇴치제</a:t>
            </a:r>
            <a:r>
              <a:rPr lang="ko-KR" altLang="en-US" dirty="0" smtClean="0"/>
              <a:t> 분사</a:t>
            </a:r>
            <a:endParaRPr lang="ko-KR" altLang="en-US" dirty="0"/>
          </a:p>
        </p:txBody>
      </p:sp>
      <p:cxnSp>
        <p:nvCxnSpPr>
          <p:cNvPr id="55" name="도형 60"/>
          <p:cNvCxnSpPr/>
          <p:nvPr/>
        </p:nvCxnSpPr>
        <p:spPr>
          <a:xfrm flipV="1">
            <a:off x="5783898" y="1614638"/>
            <a:ext cx="1526222" cy="511082"/>
          </a:xfrm>
          <a:prstGeom prst="line">
            <a:avLst/>
          </a:prstGeom>
          <a:noFill/>
          <a:ln w="22225" cap="flat" cmpd="sng">
            <a:solidFill>
              <a:schemeClr val="tx1">
                <a:alpha val="100000"/>
              </a:schemeClr>
            </a:solidFill>
            <a:prstDash val="sysDot"/>
            <a:round/>
            <a:head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5485588" y="1249818"/>
            <a:ext cx="2040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자동분사 기능설정</a:t>
            </a:r>
            <a:endParaRPr lang="ko-KR" altLang="en-US" sz="1600" dirty="0"/>
          </a:p>
        </p:txBody>
      </p:sp>
      <p:grpSp>
        <p:nvGrpSpPr>
          <p:cNvPr id="63" name="그룹 62"/>
          <p:cNvGrpSpPr/>
          <p:nvPr/>
        </p:nvGrpSpPr>
        <p:grpSpPr>
          <a:xfrm>
            <a:off x="6340708" y="5209868"/>
            <a:ext cx="1150312" cy="1584176"/>
            <a:chOff x="3824844" y="2630386"/>
            <a:chExt cx="1150312" cy="1584176"/>
          </a:xfrm>
        </p:grpSpPr>
        <p:sp>
          <p:nvSpPr>
            <p:cNvPr id="64" name="순서도: 자기 디스크 63"/>
            <p:cNvSpPr/>
            <p:nvPr/>
          </p:nvSpPr>
          <p:spPr>
            <a:xfrm>
              <a:off x="3824844" y="2630386"/>
              <a:ext cx="1150312" cy="158417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150341" y="3359359"/>
              <a:ext cx="5234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DB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6340708" y="3331813"/>
            <a:ext cx="2160240" cy="866778"/>
            <a:chOff x="6291199" y="3253529"/>
            <a:chExt cx="2160240" cy="866778"/>
          </a:xfrm>
        </p:grpSpPr>
        <p:sp>
          <p:nvSpPr>
            <p:cNvPr id="62" name="직사각형 61"/>
            <p:cNvSpPr/>
            <p:nvPr/>
          </p:nvSpPr>
          <p:spPr>
            <a:xfrm>
              <a:off x="6291199" y="3253529"/>
              <a:ext cx="2160240" cy="8667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902299" y="3487861"/>
              <a:ext cx="9380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Server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68" name="도형 60"/>
          <p:cNvCxnSpPr/>
          <p:nvPr/>
        </p:nvCxnSpPr>
        <p:spPr>
          <a:xfrm flipH="1" flipV="1">
            <a:off x="5469390" y="2585357"/>
            <a:ext cx="758794" cy="648022"/>
          </a:xfrm>
          <a:prstGeom prst="line">
            <a:avLst/>
          </a:prstGeom>
          <a:noFill/>
          <a:ln w="22225" cap="flat" cmpd="sng">
            <a:solidFill>
              <a:schemeClr val="tx1">
                <a:alpha val="100000"/>
              </a:schemeClr>
            </a:solidFill>
            <a:prstDash val="sysDot"/>
            <a:round/>
            <a:head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도형 60"/>
          <p:cNvCxnSpPr/>
          <p:nvPr/>
        </p:nvCxnSpPr>
        <p:spPr>
          <a:xfrm flipV="1">
            <a:off x="7656937" y="2546239"/>
            <a:ext cx="0" cy="687140"/>
          </a:xfrm>
          <a:prstGeom prst="line">
            <a:avLst/>
          </a:prstGeom>
          <a:noFill/>
          <a:ln w="22225" cap="flat" cmpd="sng">
            <a:solidFill>
              <a:schemeClr val="tx1">
                <a:alpha val="100000"/>
              </a:schemeClr>
            </a:solidFill>
            <a:prstDash val="sysDot"/>
            <a:round/>
            <a:head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도형 60"/>
          <p:cNvCxnSpPr/>
          <p:nvPr/>
        </p:nvCxnSpPr>
        <p:spPr>
          <a:xfrm flipH="1" flipV="1">
            <a:off x="6542458" y="4289918"/>
            <a:ext cx="201935" cy="868158"/>
          </a:xfrm>
          <a:prstGeom prst="line">
            <a:avLst/>
          </a:prstGeom>
          <a:noFill/>
          <a:ln w="22225" cap="flat" cmpd="sng">
            <a:solidFill>
              <a:schemeClr val="tx1">
                <a:alpha val="100000"/>
              </a:schemeClr>
            </a:solidFill>
            <a:prstDash val="sysDot"/>
            <a:round/>
            <a:head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도형 60"/>
          <p:cNvCxnSpPr/>
          <p:nvPr/>
        </p:nvCxnSpPr>
        <p:spPr>
          <a:xfrm flipH="1">
            <a:off x="7470039" y="4361066"/>
            <a:ext cx="373797" cy="871336"/>
          </a:xfrm>
          <a:prstGeom prst="line">
            <a:avLst/>
          </a:prstGeom>
          <a:noFill/>
          <a:ln w="22225" cap="flat" cmpd="sng">
            <a:solidFill>
              <a:schemeClr val="tx1">
                <a:alpha val="100000"/>
              </a:schemeClr>
            </a:solidFill>
            <a:prstDash val="sysDot"/>
            <a:round/>
            <a:head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도형 60"/>
          <p:cNvCxnSpPr/>
          <p:nvPr/>
        </p:nvCxnSpPr>
        <p:spPr>
          <a:xfrm>
            <a:off x="7923703" y="2504589"/>
            <a:ext cx="0" cy="728790"/>
          </a:xfrm>
          <a:prstGeom prst="line">
            <a:avLst/>
          </a:prstGeom>
          <a:noFill/>
          <a:ln w="22225" cap="flat" cmpd="sng">
            <a:solidFill>
              <a:schemeClr val="tx1">
                <a:alpha val="100000"/>
              </a:schemeClr>
            </a:solidFill>
            <a:prstDash val="sysDot"/>
            <a:round/>
            <a:head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634" y="373400"/>
            <a:ext cx="1144600" cy="194713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204195" y="3428071"/>
            <a:ext cx="1221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모기인식시간 전달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171771" y="4547894"/>
            <a:ext cx="1494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인식시간 </a:t>
            </a:r>
            <a:endParaRPr lang="en-US" altLang="ko-KR" dirty="0" smtClean="0"/>
          </a:p>
          <a:p>
            <a:r>
              <a:rPr lang="ko-KR" altLang="en-US" dirty="0" smtClean="0"/>
              <a:t>요청 및 저장 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658299" y="4740800"/>
            <a:ext cx="1162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인식시간 전달 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8013855" y="2538929"/>
            <a:ext cx="1104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인식시간전달 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542458" y="2502373"/>
            <a:ext cx="1129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인식시간 요청 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</TotalTime>
  <Pages>22</Pages>
  <Words>524</Words>
  <Characters>0</Characters>
  <Application>Microsoft Office PowerPoint</Application>
  <DocSecurity>0</DocSecurity>
  <PresentationFormat>화면 슬라이드 쇼(4:3)</PresentationFormat>
  <Lines>0</Lines>
  <Paragraphs>189</Paragraphs>
  <Slides>17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HY견고딕</vt:lpstr>
      <vt:lpstr>굴림</vt:lpstr>
      <vt:lpstr>맑은 고딕</vt:lpstr>
      <vt:lpstr>Wingdings</vt:lpstr>
      <vt:lpstr>나눔고딕</vt:lpstr>
      <vt:lpstr>Arial</vt:lpstr>
      <vt:lpstr>Office 테마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NSM</dc:creator>
  <cp:lastModifiedBy>shin</cp:lastModifiedBy>
  <cp:revision>155</cp:revision>
  <dcterms:modified xsi:type="dcterms:W3CDTF">2017-01-08T11:13:33Z</dcterms:modified>
</cp:coreProperties>
</file>